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38"/>
  </p:notesMasterIdLst>
  <p:handoutMasterIdLst>
    <p:handoutMasterId r:id="rId39"/>
  </p:handoutMasterIdLst>
  <p:sldIdLst>
    <p:sldId id="319" r:id="rId2"/>
    <p:sldId id="333" r:id="rId3"/>
    <p:sldId id="347" r:id="rId4"/>
    <p:sldId id="334" r:id="rId5"/>
    <p:sldId id="337" r:id="rId6"/>
    <p:sldId id="336" r:id="rId7"/>
    <p:sldId id="374" r:id="rId8"/>
    <p:sldId id="369" r:id="rId9"/>
    <p:sldId id="338" r:id="rId10"/>
    <p:sldId id="372" r:id="rId11"/>
    <p:sldId id="375" r:id="rId12"/>
    <p:sldId id="352" r:id="rId13"/>
    <p:sldId id="370" r:id="rId14"/>
    <p:sldId id="353" r:id="rId15"/>
    <p:sldId id="341" r:id="rId16"/>
    <p:sldId id="342" r:id="rId17"/>
    <p:sldId id="351" r:id="rId18"/>
    <p:sldId id="373" r:id="rId19"/>
    <p:sldId id="335" r:id="rId20"/>
    <p:sldId id="331" r:id="rId21"/>
    <p:sldId id="344" r:id="rId22"/>
    <p:sldId id="343" r:id="rId23"/>
    <p:sldId id="366" r:id="rId24"/>
    <p:sldId id="348" r:id="rId25"/>
    <p:sldId id="349" r:id="rId26"/>
    <p:sldId id="350" r:id="rId27"/>
    <p:sldId id="355" r:id="rId28"/>
    <p:sldId id="360" r:id="rId29"/>
    <p:sldId id="359" r:id="rId30"/>
    <p:sldId id="356" r:id="rId31"/>
    <p:sldId id="354" r:id="rId32"/>
    <p:sldId id="357" r:id="rId33"/>
    <p:sldId id="358" r:id="rId34"/>
    <p:sldId id="361" r:id="rId35"/>
    <p:sldId id="362" r:id="rId36"/>
    <p:sldId id="339" r:id="rId37"/>
  </p:sldIdLst>
  <p:sldSz cx="12192000" cy="6858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Open Sans" panose="020B0604020202020204" charset="0"/>
      <p:regular r:id="rId44"/>
      <p:bold r:id="rId45"/>
      <p:italic r:id="rId46"/>
      <p:boldItalic r:id="rId47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939B5E8-EF71-43FF-B7B6-C3DB42F2B419}">
          <p14:sldIdLst>
            <p14:sldId id="319"/>
            <p14:sldId id="333"/>
            <p14:sldId id="347"/>
            <p14:sldId id="334"/>
          </p14:sldIdLst>
        </p14:section>
        <p14:section name="Stand der Technik" id="{CDD8C508-1B50-46D6-B7CC-FFB52AE2B290}">
          <p14:sldIdLst>
            <p14:sldId id="337"/>
            <p14:sldId id="336"/>
            <p14:sldId id="374"/>
          </p14:sldIdLst>
        </p14:section>
        <p14:section name="Analyse" id="{6368FECF-A9D6-4E2B-850A-51450B704BAA}">
          <p14:sldIdLst>
            <p14:sldId id="369"/>
            <p14:sldId id="338"/>
            <p14:sldId id="372"/>
            <p14:sldId id="375"/>
          </p14:sldIdLst>
        </p14:section>
        <p14:section name="Konzept" id="{E376154F-9774-459E-9E9C-59AD327EB00C}">
          <p14:sldIdLst>
            <p14:sldId id="352"/>
            <p14:sldId id="370"/>
            <p14:sldId id="353"/>
            <p14:sldId id="341"/>
          </p14:sldIdLst>
        </p14:section>
        <p14:section name="Auswertung" id="{C402185C-43CD-4F2F-BA95-BFAFA12FB760}">
          <p14:sldIdLst>
            <p14:sldId id="342"/>
            <p14:sldId id="351"/>
            <p14:sldId id="373"/>
            <p14:sldId id="335"/>
          </p14:sldIdLst>
        </p14:section>
        <p14:section name="Ende" id="{3CAF6AEF-7310-44C9-8E19-98BEE105B6AD}">
          <p14:sldIdLst>
            <p14:sldId id="331"/>
            <p14:sldId id="344"/>
            <p14:sldId id="343"/>
            <p14:sldId id="366"/>
          </p14:sldIdLst>
        </p14:section>
        <p14:section name="Backup: Prototyp Bilder" id="{11E1ABF5-BE9C-4ED3-BFED-F3FA90A74AB7}">
          <p14:sldIdLst>
            <p14:sldId id="348"/>
            <p14:sldId id="349"/>
            <p14:sldId id="350"/>
          </p14:sldIdLst>
        </p14:section>
        <p14:section name="UML-Diagramm Prototyp" id="{82F4958D-BBDF-B749-9CC3-4ED29B1C4DC6}">
          <p14:sldIdLst>
            <p14:sldId id="355"/>
            <p14:sldId id="360"/>
            <p14:sldId id="359"/>
            <p14:sldId id="356"/>
            <p14:sldId id="354"/>
            <p14:sldId id="357"/>
            <p14:sldId id="358"/>
          </p14:sldIdLst>
        </p14:section>
        <p14:section name="Interaktionsmechaniken" id="{A36B2DF8-1271-419A-97AC-C6D8B6891F78}">
          <p14:sldIdLst>
            <p14:sldId id="361"/>
            <p14:sldId id="362"/>
          </p14:sldIdLst>
        </p14:section>
        <p14:section name="Analyse" id="{BFACFBA5-2F99-3445-85BB-017FEDB1F02F}">
          <p14:sldIdLst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3CC00"/>
    <a:srgbClr val="33DD80"/>
    <a:srgbClr val="FFFFFF"/>
    <a:srgbClr val="13A983"/>
    <a:srgbClr val="009BA4"/>
    <a:srgbClr val="93C356"/>
    <a:srgbClr val="BCCF02"/>
    <a:srgbClr val="28618C"/>
    <a:srgbClr val="539D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87" autoAdjust="0"/>
    <p:restoredTop sz="79613" autoAdjust="0"/>
  </p:normalViewPr>
  <p:slideViewPr>
    <p:cSldViewPr snapToGrid="0" snapToObjects="1">
      <p:cViewPr varScale="1">
        <p:scale>
          <a:sx n="90" d="100"/>
          <a:sy n="90" d="100"/>
        </p:scale>
        <p:origin x="76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de-DE" dirty="0">
                <a:solidFill>
                  <a:schemeClr val="tx1"/>
                </a:solidFill>
              </a:rPr>
              <a:t>Positive Aussagen</a:t>
            </a:r>
          </a:p>
        </c:rich>
      </c:tx>
      <c:layout>
        <c:manualLayout>
          <c:xMode val="edge"/>
          <c:yMode val="edge"/>
          <c:x val="0.22876918246054476"/>
          <c:y val="2.11054564460031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50225300184130217"/>
          <c:y val="0.11965485100399445"/>
          <c:w val="0.24747361232375797"/>
          <c:h val="0.723495462430729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Stimme gar nicht zu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mich bei der Nutzung des Assistenzsystems sehr sicher gefühlt.</c:v>
                </c:pt>
                <c:pt idx="1">
                  <c:v>Ich kann mir gut vorstellen, dass die meisten Leute das Assistenzsystem schnell zu beherrschen lernen.</c:v>
                </c:pt>
                <c:pt idx="2">
                  <c:v>Ich finde, dass die verschiedenen Funktionen des Assistenzsystems gut integriert sind.</c:v>
                </c:pt>
                <c:pt idx="3">
                  <c:v>Ich empfinde das Assistenzsystem als einfach zu nutzen.</c:v>
                </c:pt>
                <c:pt idx="4">
                  <c:v>Ich kann mir sehr gut vorstellen das Assistenzsystem regelmäßig zu nutzen.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9C9-9644-8AD3-07423D34FC98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mich bei der Nutzung des Assistenzsystems sehr sicher gefühlt.</c:v>
                </c:pt>
                <c:pt idx="1">
                  <c:v>Ich kann mir gut vorstellen, dass die meisten Leute das Assistenzsystem schnell zu beherrschen lernen.</c:v>
                </c:pt>
                <c:pt idx="2">
                  <c:v>Ich finde, dass die verschiedenen Funktionen des Assistenzsystems gut integriert sind.</c:v>
                </c:pt>
                <c:pt idx="3">
                  <c:v>Ich empfinde das Assistenzsystem als einfach zu nutzen.</c:v>
                </c:pt>
                <c:pt idx="4">
                  <c:v>Ich kann mir sehr gut vorstellen das Assistenzsystem regelmäßig zu nutzen.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1</c:v>
                </c:pt>
                <c:pt idx="2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9C9-9644-8AD3-07423D34FC98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mich bei der Nutzung des Assistenzsystems sehr sicher gefühlt.</c:v>
                </c:pt>
                <c:pt idx="1">
                  <c:v>Ich kann mir gut vorstellen, dass die meisten Leute das Assistenzsystem schnell zu beherrschen lernen.</c:v>
                </c:pt>
                <c:pt idx="2">
                  <c:v>Ich finde, dass die verschiedenen Funktionen des Assistenzsystems gut integriert sind.</c:v>
                </c:pt>
                <c:pt idx="3">
                  <c:v>Ich empfinde das Assistenzsystem als einfach zu nutzen.</c:v>
                </c:pt>
                <c:pt idx="4">
                  <c:v>Ich kann mir sehr gut vorstellen das Assistenzsystem regelmäßig zu nutzen.</c:v>
                </c:pt>
              </c:strCache>
            </c:strRef>
          </c:cat>
          <c:val>
            <c:numRef>
              <c:f>Tabelle1!$D$2:$D$6</c:f>
              <c:numCache>
                <c:formatCode>General</c:formatCode>
                <c:ptCount val="5"/>
                <c:pt idx="0">
                  <c:v>2</c:v>
                </c:pt>
                <c:pt idx="3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59C9-9644-8AD3-07423D34FC98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mich bei der Nutzung des Assistenzsystems sehr sicher gefühlt.</c:v>
                </c:pt>
                <c:pt idx="1">
                  <c:v>Ich kann mir gut vorstellen, dass die meisten Leute das Assistenzsystem schnell zu beherrschen lernen.</c:v>
                </c:pt>
                <c:pt idx="2">
                  <c:v>Ich finde, dass die verschiedenen Funktionen des Assistenzsystems gut integriert sind.</c:v>
                </c:pt>
                <c:pt idx="3">
                  <c:v>Ich empfinde das Assistenzsystem als einfach zu nutzen.</c:v>
                </c:pt>
                <c:pt idx="4">
                  <c:v>Ich kann mir sehr gut vorstellen das Assistenzsystem regelmäßig zu nutzen.</c:v>
                </c:pt>
              </c:strCache>
            </c:strRef>
          </c:cat>
          <c:val>
            <c:numRef>
              <c:f>Tabelle1!$E$2:$E$6</c:f>
              <c:numCache>
                <c:formatCode>General</c:formatCode>
                <c:ptCount val="5"/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59C9-9644-8AD3-07423D34FC98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Stimme voll zu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mich bei der Nutzung des Assistenzsystems sehr sicher gefühlt.</c:v>
                </c:pt>
                <c:pt idx="1">
                  <c:v>Ich kann mir gut vorstellen, dass die meisten Leute das Assistenzsystem schnell zu beherrschen lernen.</c:v>
                </c:pt>
                <c:pt idx="2">
                  <c:v>Ich finde, dass die verschiedenen Funktionen des Assistenzsystems gut integriert sind.</c:v>
                </c:pt>
                <c:pt idx="3">
                  <c:v>Ich empfinde das Assistenzsystem als einfach zu nutzen.</c:v>
                </c:pt>
                <c:pt idx="4">
                  <c:v>Ich kann mir sehr gut vorstellen das Assistenzsystem regelmäßig zu nutzen.</c:v>
                </c:pt>
              </c:strCache>
            </c:strRef>
          </c:cat>
          <c:val>
            <c:numRef>
              <c:f>Tabelle1!$F$2:$F$6</c:f>
              <c:numCache>
                <c:formatCode>General</c:formatCode>
                <c:ptCount val="5"/>
                <c:pt idx="1">
                  <c:v>2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59C9-9644-8AD3-07423D34FC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233899264"/>
        <c:axId val="233899824"/>
      </c:barChart>
      <c:catAx>
        <c:axId val="2338992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33899824"/>
        <c:crosses val="autoZero"/>
        <c:auto val="1"/>
        <c:lblAlgn val="ctr"/>
        <c:lblOffset val="100"/>
        <c:noMultiLvlLbl val="0"/>
      </c:catAx>
      <c:valAx>
        <c:axId val="233899824"/>
        <c:scaling>
          <c:orientation val="minMax"/>
          <c:max val="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33899264"/>
        <c:crossesAt val="1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</c:legendEntry>
      <c:layout>
        <c:manualLayout>
          <c:xMode val="edge"/>
          <c:yMode val="edge"/>
          <c:x val="0.37629369814138669"/>
          <c:y val="0.93897344804785954"/>
          <c:w val="0.62292675271891251"/>
          <c:h val="5.83883698963900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de-DE" dirty="0">
                <a:solidFill>
                  <a:schemeClr val="tx1"/>
                </a:solidFill>
              </a:rPr>
              <a:t>Negative Aussagen</a:t>
            </a:r>
          </a:p>
        </c:rich>
      </c:tx>
      <c:layout>
        <c:manualLayout>
          <c:xMode val="edge"/>
          <c:yMode val="edge"/>
          <c:x val="0.23508106884057967"/>
          <c:y val="2.11054564460031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51116831297272058"/>
          <c:y val="0.11965485100399445"/>
          <c:w val="0.2466983695652174"/>
          <c:h val="0.723495462430729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Stimme gar nicht zu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musste eine Menge Dinge lernen, bevor ich mit dem Assistenzsystem arbeiten konnte.</c:v>
                </c:pt>
                <c:pt idx="1">
                  <c:v>Ich empfinde die Bedienung als sehr umständlich.</c:v>
                </c:pt>
                <c:pt idx="2">
                  <c:v>Ich finde, dass es im Assistenzsystem zu viele Inkonsistenzen gibt.</c:v>
                </c:pt>
                <c:pt idx="3">
                  <c:v>Ich denke, dass ich technischen Support brauchen würde, um das Assistenzsystem zu nutzen.</c:v>
                </c:pt>
                <c:pt idx="4">
                  <c:v>Ich empfinde das Assistenzsystem als unnötig komplex.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1</c:v>
                </c:pt>
                <c:pt idx="4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673-804B-B2C4-72493564BB0A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musste eine Menge Dinge lernen, bevor ich mit dem Assistenzsystem arbeiten konnte.</c:v>
                </c:pt>
                <c:pt idx="1">
                  <c:v>Ich empfinde die Bedienung als sehr umständlich.</c:v>
                </c:pt>
                <c:pt idx="2">
                  <c:v>Ich finde, dass es im Assistenzsystem zu viele Inkonsistenzen gibt.</c:v>
                </c:pt>
                <c:pt idx="3">
                  <c:v>Ich denke, dass ich technischen Support brauchen würde, um das Assistenzsystem zu nutzen.</c:v>
                </c:pt>
                <c:pt idx="4">
                  <c:v>Ich empfinde das Assistenzsystem als unnötig komplex.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1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673-804B-B2C4-72493564BB0A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musste eine Menge Dinge lernen, bevor ich mit dem Assistenzsystem arbeiten konnte.</c:v>
                </c:pt>
                <c:pt idx="1">
                  <c:v>Ich empfinde die Bedienung als sehr umständlich.</c:v>
                </c:pt>
                <c:pt idx="2">
                  <c:v>Ich finde, dass es im Assistenzsystem zu viele Inkonsistenzen gibt.</c:v>
                </c:pt>
                <c:pt idx="3">
                  <c:v>Ich denke, dass ich technischen Support brauchen würde, um das Assistenzsystem zu nutzen.</c:v>
                </c:pt>
                <c:pt idx="4">
                  <c:v>Ich empfinde das Assistenzsystem als unnötig komplex.</c:v>
                </c:pt>
              </c:strCache>
            </c:strRef>
          </c:cat>
          <c:val>
            <c:numRef>
              <c:f>Tabelle1!$D$2:$D$6</c:f>
              <c:numCache>
                <c:formatCode>General</c:formatCode>
                <c:ptCount val="5"/>
                <c:pt idx="2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A673-804B-B2C4-72493564BB0A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musste eine Menge Dinge lernen, bevor ich mit dem Assistenzsystem arbeiten konnte.</c:v>
                </c:pt>
                <c:pt idx="1">
                  <c:v>Ich empfinde die Bedienung als sehr umständlich.</c:v>
                </c:pt>
                <c:pt idx="2">
                  <c:v>Ich finde, dass es im Assistenzsystem zu viele Inkonsistenzen gibt.</c:v>
                </c:pt>
                <c:pt idx="3">
                  <c:v>Ich denke, dass ich technischen Support brauchen würde, um das Assistenzsystem zu nutzen.</c:v>
                </c:pt>
                <c:pt idx="4">
                  <c:v>Ich empfinde das Assistenzsystem als unnötig komplex.</c:v>
                </c:pt>
              </c:strCache>
            </c:strRef>
          </c:cat>
          <c:val>
            <c:numRef>
              <c:f>Tabelle1!$E$2:$E$6</c:f>
              <c:numCache>
                <c:formatCode>General</c:formatCode>
                <c:ptCount val="5"/>
                <c:pt idx="0">
                  <c:v>1</c:v>
                </c:pt>
                <c:pt idx="3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A673-804B-B2C4-72493564BB0A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Stimme voll zu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musste eine Menge Dinge lernen, bevor ich mit dem Assistenzsystem arbeiten konnte.</c:v>
                </c:pt>
                <c:pt idx="1">
                  <c:v>Ich empfinde die Bedienung als sehr umständlich.</c:v>
                </c:pt>
                <c:pt idx="2">
                  <c:v>Ich finde, dass es im Assistenzsystem zu viele Inkonsistenzen gibt.</c:v>
                </c:pt>
                <c:pt idx="3">
                  <c:v>Ich denke, dass ich technischen Support brauchen würde, um das Assistenzsystem zu nutzen.</c:v>
                </c:pt>
                <c:pt idx="4">
                  <c:v>Ich empfinde das Assistenzsystem als unnötig komplex.</c:v>
                </c:pt>
              </c:strCache>
            </c:strRef>
          </c:cat>
          <c:val>
            <c:numRef>
              <c:f>Tabelle1!$F$2:$F$6</c:f>
              <c:numCache>
                <c:formatCode>General</c:formatCode>
                <c:ptCount val="5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A673-804B-B2C4-72493564BB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372366784"/>
        <c:axId val="372367344"/>
      </c:barChart>
      <c:catAx>
        <c:axId val="3723667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72367344"/>
        <c:crosses val="autoZero"/>
        <c:auto val="1"/>
        <c:lblAlgn val="ctr"/>
        <c:lblOffset val="100"/>
        <c:noMultiLvlLbl val="0"/>
      </c:catAx>
      <c:valAx>
        <c:axId val="372367344"/>
        <c:scaling>
          <c:orientation val="minMax"/>
          <c:max val="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72366784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26.04.2019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0T09:55:57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24575,'8'0'0,"3"0"0,-3 0 0,-1 0 0,-2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08:47:48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24575,'-20'0'0,"4"4"0,7 1 0,5 3 0,0-3 0,3 2 0,-2-2 0,3 3 0,0 0 0,0 0 0,0 0 0,0 0 0,0 0 0,0 0 0,0 1 0,0-1 0,0 0 0,3-3 0,2-1 0,3-4 0,0 0 0,2-4 0,-6-1 0,4 0 0,-4 2 0,1-1 0,2 3 0,-6-6 0,6 6 0,-6-7 0,3 4 0,0-1 0,-3-3 0,2 4 0,-3-4 0,0 0 0,0 0 0,-3 3 0,-2 1 0,-4 4 0,5-3 0,-4 2 0,4-3 0,-1 8 0,1-4 0,4 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08:47:4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24575,'14'0'0,"0"0"0,-6 0 0,0 0 0,0 0 0,1 0 0,4 0 0,2 0 0,4 0 0,-4 0 0,3 0 0,-8 0 0,3 0 0,1 0 0,-5 0 0,10 0 0,-10 0 0,5 0 0,-1 0 0,-4 0 0,5 0 0,-6 0 0,0 0 0,6 0 0,-5 0 0,5 4 0,-6-3 0,0 3 0,6-4 0,-5 0 0,4 0 0,-4 0 0,4 0 0,-3 0 0,8 0 0,-3 0 0,-1 0 0,5 0 0,-5 0 0,6 0 0,-5 0 0,3 0 0,-8 0 0,8 0 0,-8 0 0,3 0 0,-5 0 0,1 0 0,-1 0 0,0 0 0,0-4 0,1-1 0,-1 1 0,0-4 0,1 7 0,-1-6 0,0 6 0,5-7 0,-3 7 0,3-4 0,-4 5 0,-1 0 0,0 0 0,0 0 0,1 0 0,-1 0 0,0 0 0,-3-4 0,2 3 0,-2-2 0,3 3 0,0 0 0,1 0 0,-5 0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4T08:51:42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1947 481 24575,'4'21'0,"4"0"0,-7 5 0,6 0 0,-6 0 0,8 17 0,-8-8 0,13 25 0,-7-15 0,14 47 0,-4-28 0,-8-14 0,1-1 0,5 16 0,-4 4 0,-1-12 0,0-1 0,0-1 0,-1-9 0,1-3 0,-5-7 0,3 8 0,-6-4 0,2 14 0,-4-16 0,0 16 0,0-14 0,0 4 0,0-13 0,0-5 0,0 5 0,0 1 0,0 16 0,0-13 0,-5 24 0,4-18 0,-3 20 0,4-10 0,0-1 0,-5 33 0,-1-25 0,-4 28 0,5-36 0,-4-2 0,3-4 0,-4 5 0,-6 28 0,3-1 0,-4 12 0,6-5 0,-5-5 0,4-11 0,-4-3 0,6-16 0,-4-4 0,4-9 0,-8 5 0,8-12 0,-9 20 0,5-8 0,-2 9 0,-17 35 0,19-35 0,-24 36 0,17-46 0,1-6 0,-7 0 0,8-6 0,-10 6 0,0 1 0,5-5 0,-3 3 0,-3 8 0,-5-7 0,-3 18 0,0-21 0,8 4 0,-3-6 0,5 0 0,-5 0 0,4-4 0,-2 5 0,9-6 0,2-2 0,7 3 0,-3-11 0,7 12 0,-7-3 0,6-1 0,-6 4 0,7-3 0,-8 4 0,4 0 0,-1 5 0,-3-4 0,8-1 0,-4-1 0,1-8 0,3 8 0,-3-8 0,4 0 0,3-2 0,2-7 0,0 7 0,-1-7 0,0 6 0,-3-5 0,2 10 0,-3-5 0,0 6 0,3-8 0,-6 8 0,6-7 0,-7 4 0,4-2 0,-4-3 0,7 4 0,-6-4 0,7 3 0,-4-7 0,4 4 0,-3-5 0,6 0 0,-5 1 0,5-1 0,-2 0 0,-1 1 0,3-1 0,-2 0 0,3 1 0,0-1 0,-3 0 0,2 1 0,-6 3 0,6-3 0,-2 3 0,3-3 0,0-1 0,0 0 0,0 1 0,0-4 0,0-1 0</inkml:trace>
  <inkml:trace contextRef="#ctx0" brushRef="#br0" timeOffset="1">2158 2004 24575,'7'0'0,"1"0"0,3-4 0,12-10 0,-5 4 0,13-12 0,-4 12 0,10-3 0,2 8 0,3-8 0,21 11 0,-8-11 0,15 12 0,-14-8 0,6 2 0,-15 2 0,3 0 0,-19 1 0,-9 3 0,-6-3 0,-5 4 0,-3 0 0,-1 0 0,4 0 0,1 0 0,4 0 0,1 0 0,13-4 0,-5-1 0,11-1 0,-10-1 0,10 1 0,-12-2 0,12-5 0,-23 4 0,3-7 0,-5 7 0,-2-6 0,6 2 0,-6 1 0,6 0 0,-3 1 0,9-2 0,-8-3 0,11 2 0,-10-1 0,17-4 0,-13 1 0,9-4 0,-11 6 0,5-1 0,0 0 0,-3 0 0,2 4 0,-8-2 0,0 6 0,8-7 0,-2 4 0,0-5 0,1 0 0,-6 4 0,8-7 0,-8 10 0,8-11 0,-13 13 0,7-7 0,-6 3 0,2 3 0,0-2 0,9 3 0,-2-1 0,9-4 0,-10 2 0,4 5 0,-5-5 0,4 3 0,-6-1 0,1 0 0,-3 2 0,-4 6 0,3-6 0,-4 7 0,-3-7 0,3 6 0,-3-2 0,0 3 0,-1 0 0</inkml:trace>
  <inkml:trace contextRef="#ctx0" brushRef="#br0" timeOffset="2">2123 2106 24575,'-40'-28'0,"-8"-6"0,15 2 0,-14-6 0,-22-24 0,14 22 0,-11-10 0,21 16 0,-18-10 0,14 7 0,-11-6 0,17 18 0,10 6 0,6 2 0,7 8 0,-1 1 0,8 1 0,-3 6 0,8-5 0,-3 5 0,3-6 0,-12 6 0,11-5 0,-11 1 0,3 1 0,0 0 0,-4 4 0,-4 0 0,6 0 0,-11 4 0,9 1 0,-5 0 0,0 3 0,-1-7 0,-9 2 0,7-3 0,-7 0 0,14 0 0,-8-4 0,12 0 0,-12-5 0,16 1 0,-15-5 0,15 4 0,-16-4 0,12 1 0,-2 3 0,-1-3 0,0 3 0,-6-8 0,5 10 0,-4-13 0,4 10 0,-14-13 0,7 8 0,-7-7 0,9 9 0,-9-10 0,7 4 0,-12-4 0,-4-8 0,10 10 0,-9-9 0,8 7 0,6 0 0,-2 3 0,11-1 0,0 8 0,7-3 0,-5 2 0,10 6 0,-3-2 0,5 4 0,-1-2 0,1 2 0,3 2 0,-3 0 0,6-3 0,-2 3 0,-1-4 0,4 1 0,-4-1 0,1 1 0,2 3 0,-2 1 0</inkml:trace>
  <inkml:trace contextRef="#ctx0" brushRef="#br0" timeOffset="3">2132 2626 24575,'0'7'0,"0"4"0,0-2 0,0 2 0,0 0 0,-3 6 0,2 0 0,-3 8 0,0-8 0,3 13 0,-2-12 0,-1 8 0,3-6 0,-3 2 0,4-1 0,0 0 0,0-9 0,0-1 0,0-4 0,0 5 0,0 0 0,0 0 0,0 3 0,0-3 0,0 9 0,0 0 0,4 5 0,1-4 0,4 13 0,-1-11 0,-2 13 0,5-11 0,-5 0 0,2-5 0,0 0 0,-3 4 0,3-7 0,-3 12 0,2-13 0,2 8 0,-4-3 0,6-1 0,-6 0 0,3-1 0,4 9 0,-2-1 0,5 1 0,-5-4 0,5-8 0,-5 12 0,5-10 0,-6 6 0,3-4 0,5 1 0,-10-4 0,9 7 0,-8-12 0,6 17 0,-1-12 0,0 12 0,-2-13 0,3 13 0,3-7 0,1 8 0,-1 2 0,0-10 0,-4 9 0,3-5 0,-7-4 0,4 2 0,-5-9 0,4 0 0,-3 0 0,-1 0 0,-1 0 0,1 0 0,1 0 0,3 5 0,-4-4 0,0 8 0,4-8 0,-2 8 0,5-3 0,-6-5 0,7 10 0,-4-13 0,1 14 0,-2-15 0,1 6 0,-3-7 0,2 5 0,-3-1 0,0 0 0,1 4 0,-2-10 0,2 9 0,-2-14 0,1 10 0,-1-7 0,-2 3 0,6 5 0,-6-3 0,7 12 0,-3-8 0,3 8 0,1-3 0,1 4 0,1-5 0,3 16 0,-1-16 0,0 11 0,-5-16 0,-5-4 0,1 3 0,0 2 0,0-4 0,0 3 0,-1-9 0,1 9 0,0-7 0,0 7 0,-1-9 0,1 4 0,-4-2 0,3 2 0,-3-4 0,0 1 0,-1-1 0,0 0 0,1 1 0,4-1 0,-1-3 0,-3 6 0,3-5 0,-3 7 0,0-5 0,2 0 0,-5 1 0,5-1 0,-5 0 0,6 1 0,-6-1 0,5 0 0,-5 1 0,2-1 0,0 0 0,-2 0 0,6 1 0,-6-1 0,2 0 0,-3 1 0,0-1 0,0-3 0,0-1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4T08:51:42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35 24575,'-9'0'0,"5"4"0,0 0 0,4 5 0,0-1 0,0 0 0,0 0 0,0 1 0,0-1 0,0 0 0,4-3 0,-3 2 0,2-2 0,1-1 0,-3 4 0,6-7 0,-2 2 0,3-3 0,0 0 0,-3-4 0,-1 0 0,-4-5 0,0 1 0,0 0 0,0-1 0,0 1 0,0 0 0,0-1 0,0 1 0,0-1 0,0 1 0,0 0 0,0-1 0,0 1 0,0-1 0,0 5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4T08:51:42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24575,'-20'0'0,"4"4"0,7 1 0,5 3 0,0-3 0,3 2 0,-2-2 0,3 3 0,0 0 0,0 0 0,0 0 0,0 0 0,0 0 0,0 0 0,0 1 0,0-1 0,0 0 0,3-3 0,2-1 0,3-4 0,0 0 0,2-4 0,-6-1 0,4 0 0,-4 2 0,1-1 0,2 3 0,-6-6 0,6 6 0,-6-7 0,3 4 0,0-1 0,-3-3 0,2 4 0,-3-4 0,0 0 0,0 0 0,-3 3 0,-2 1 0,-4 4 0,5-3 0,-4 2 0,4-3 0,-1 8 0,1-4 0,4 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4T08:51:42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24575,'0'6'0,"0"0"0,0 0 0,0 0 0,0 0 0,0 0 0,2 0 0,1 0 0,3 0 0,-2 0 0,1 0 0,-2 0 0,3 0 0,-2 0 0,1 0 0,-2 0 0,1 0 0,1-2 0,-2 1 0,3-2 0,-2 3 0,1-3 0,-4 3 0,4-6 0,-2 6 0,1-3 0,1 0 0,-2 3 0,3-6 0,0 6 0,0-6 0,-2 6 0,1-6 0,-2 6 0,3-6 0,0 6 0,0-6 0,0 3 0,0 0 0,0-3 0,0 3 0,0 0 0,0-3 0,0 3 0,0-3 0,0 3 0,0-3 0,0 3 0,0-3 0,0 3 0,0-3 0,0 3 0,0-3 0,0 3 0,0-3 0,0 3 0,0-3 0,0 3 0,0-3 0,0 3 0,0-3 0,0 0 0,0 0 0,0 3 0,0-3 0,0 3 0,0-3 0,0 0 0,0 0 0,0 0 0,0 0 0,0 0 0,0 0 0,0 0 0,0 0 0,0 0 0,0 0 0,0 0 0,0 0 0,0 0 0,0 0 0,0 0 0,0 0 0,0 0 0,0 0 0,0 0 0,0 0 0,0 0 0,0 0 0,0 0 0,0 0 0,0 0 0,0 0 0,-1 0 0,1 0 0,0 0 0,0 0 0,0 0 0,0 0 0,0 0 0,0 0 0,0 0 0,-2-3 0,1 3 0,-2-3 0,3 0 0,0 3 0,0-6 0,0 5 0,0-1 0,-2-1 0,1 2 0,-4-4 0,4 4 0,-2-4 0,1 2 0,1-1 0,-4-1 0,1 1 0,1-2 0,-2 0 0,4 0 0,-4 0 0,4 3 0,-2-3 0,3 6 0,-2-6 0,1 6 0,-2-6 0,3 5 0,-3-4 0,3 4 0,-6-4 0,3 2 0,0-1 0,-3-1 0,3 2 0,-3-4 0,0 1 0,0 0 0,0 0 0,0 0 0,0 0 0,0 0 0,3 3 0,-3-3 0,6 6 0,-6-6 0,3 3 0,0-1 0,-3-1 0,3 2 0,0-1 0,-3-1 0,6 4 0,-6-2 0,3 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1T09:17:40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1947 481 24575,'4'21'0,"4"0"0,-7 5 0,6 0 0,-6 0 0,8 17 0,-8-8 0,13 25 0,-7-15 0,14 47 0,-4-28 0,-8-14 0,1-1 0,5 16 0,-4 4 0,-1-12 0,0-1 0,0-1 0,-1-9 0,1-3 0,-5-7 0,3 8 0,-6-4 0,2 14 0,-4-16 0,0 16 0,0-14 0,0 4 0,0-13 0,0-5 0,0 5 0,0 1 0,0 16 0,0-13 0,-5 24 0,4-18 0,-3 20 0,4-10 0,0-1 0,-5 33 0,-1-25 0,-4 28 0,5-36 0,-4-2 0,3-4 0,-4 5 0,-6 28 0,3-1 0,-4 12 0,6-5 0,-5-5 0,4-11 0,-4-3 0,6-16 0,-4-4 0,4-9 0,-8 5 0,8-12 0,-9 20 0,5-8 0,-2 9 0,-17 35 0,19-35 0,-24 36 0,17-46 0,1-6 0,-7 0 0,8-6 0,-10 6 0,0 1 0,5-5 0,-3 3 0,-3 8 0,-5-7 0,-3 18 0,0-21 0,8 4 0,-3-6 0,5 0 0,-5 0 0,4-4 0,-2 5 0,9-6 0,2-2 0,7 3 0,-3-11 0,7 12 0,-7-3 0,6-1 0,-6 4 0,7-3 0,-8 4 0,4 0 0,-1 5 0,-3-4 0,8-1 0,-4-1 0,1-8 0,3 8 0,-3-8 0,4 0 0,3-2 0,2-7 0,0 7 0,-1-7 0,0 6 0,-3-5 0,2 10 0,-3-5 0,0 6 0,3-8 0,-6 8 0,6-7 0,-7 4 0,4-2 0,-4-3 0,7 4 0,-6-4 0,7 3 0,-4-7 0,4 4 0,-3-5 0,6 0 0,-5 1 0,5-1 0,-2 0 0,-1 1 0,3-1 0,-2 0 0,3 1 0,0-1 0,-3 0 0,2 1 0,-6 3 0,6-3 0,-2 3 0,3-3 0,0-1 0,0 0 0,0 1 0,0-4 0,0-1 0</inkml:trace>
  <inkml:trace contextRef="#ctx0" brushRef="#br0" timeOffset="1">2158 2004 24575,'7'0'0,"1"0"0,3-4 0,12-10 0,-5 4 0,13-12 0,-4 12 0,10-3 0,2 8 0,3-8 0,21 11 0,-8-11 0,15 12 0,-14-8 0,6 2 0,-15 2 0,3 0 0,-19 1 0,-9 3 0,-6-3 0,-5 4 0,-3 0 0,-1 0 0,4 0 0,1 0 0,4 0 0,1 0 0,13-4 0,-5-1 0,11-1 0,-10-1 0,10 1 0,-12-2 0,12-5 0,-23 4 0,3-7 0,-5 7 0,-2-6 0,6 2 0,-6 1 0,6 0 0,-3 1 0,9-2 0,-8-3 0,11 2 0,-10-1 0,17-4 0,-13 1 0,9-4 0,-11 6 0,5-1 0,0 0 0,-3 0 0,2 4 0,-8-2 0,0 6 0,8-7 0,-2 4 0,0-5 0,1 0 0,-6 4 0,8-7 0,-8 10 0,8-11 0,-13 13 0,7-7 0,-6 3 0,2 3 0,0-2 0,9 3 0,-2-1 0,9-4 0,-10 2 0,4 5 0,-5-5 0,4 3 0,-6-1 0,1 0 0,-3 2 0,-4 6 0,3-6 0,-4 7 0,-3-7 0,3 6 0,-3-2 0,0 3 0,-1 0 0</inkml:trace>
  <inkml:trace contextRef="#ctx0" brushRef="#br0" timeOffset="2">2123 2106 24575,'-40'-28'0,"-8"-6"0,15 2 0,-14-6 0,-22-24 0,14 22 0,-11-10 0,21 16 0,-18-10 0,14 7 0,-11-6 0,17 18 0,10 6 0,6 2 0,7 8 0,-1 1 0,8 1 0,-3 6 0,8-5 0,-3 5 0,3-6 0,-12 6 0,11-5 0,-11 1 0,3 1 0,0 0 0,-4 4 0,-4 0 0,6 0 0,-11 4 0,9 1 0,-5 0 0,0 3 0,-1-7 0,-9 2 0,7-3 0,-7 0 0,14 0 0,-8-4 0,12 0 0,-12-5 0,16 1 0,-15-5 0,15 4 0,-16-4 0,12 1 0,-2 3 0,-1-3 0,0 3 0,-6-8 0,5 10 0,-4-13 0,4 10 0,-14-13 0,7 8 0,-7-7 0,9 9 0,-9-10 0,7 4 0,-12-4 0,-4-8 0,10 10 0,-9-9 0,8 7 0,6 0 0,-2 3 0,11-1 0,0 8 0,7-3 0,-5 2 0,10 6 0,-3-2 0,5 4 0,-1-2 0,1 2 0,3 2 0,-3 0 0,6-3 0,-2 3 0,-1-4 0,4 1 0,-4-1 0,1 1 0,2 3 0,-2 1 0</inkml:trace>
  <inkml:trace contextRef="#ctx0" brushRef="#br0" timeOffset="3">2132 2626 24575,'0'7'0,"0"4"0,0-2 0,0 2 0,0 0 0,-3 6 0,2 0 0,-3 8 0,0-8 0,3 13 0,-2-12 0,-1 8 0,3-6 0,-3 2 0,4-1 0,0 0 0,0-9 0,0-1 0,0-4 0,0 5 0,0 0 0,0 0 0,0 3 0,0-3 0,0 9 0,0 0 0,4 5 0,1-4 0,4 13 0,-1-11 0,-2 13 0,5-11 0,-5 0 0,2-5 0,0 0 0,-3 4 0,3-7 0,-3 12 0,2-13 0,2 8 0,-4-3 0,6-1 0,-6 0 0,3-1 0,4 9 0,-2-1 0,5 1 0,-5-4 0,5-8 0,-5 12 0,5-10 0,-6 6 0,3-4 0,5 1 0,-10-4 0,9 7 0,-8-12 0,6 17 0,-1-12 0,0 12 0,-2-13 0,3 13 0,3-7 0,1 8 0,-1 2 0,0-10 0,-4 9 0,3-5 0,-7-4 0,4 2 0,-5-9 0,4 0 0,-3 0 0,-1 0 0,-1 0 0,1 0 0,1 0 0,3 5 0,-4-4 0,0 8 0,4-8 0,-2 8 0,5-3 0,-6-5 0,7 10 0,-4-13 0,1 14 0,-2-15 0,1 6 0,-3-7 0,2 5 0,-3-1 0,0 0 0,1 4 0,-2-10 0,2 9 0,-2-14 0,1 10 0,-1-7 0,-2 3 0,6 5 0,-6-3 0,7 12 0,-3-8 0,3 8 0,1-3 0,1 4 0,1-5 0,3 16 0,-1-16 0,0 11 0,-5-16 0,-5-4 0,1 3 0,0 2 0,0-4 0,0 3 0,-1-9 0,1 9 0,0-7 0,0 7 0,-1-9 0,1 4 0,-4-2 0,3 2 0,-3-4 0,0 1 0,-1-1 0,0 0 0,1 1 0,4-1 0,-1-3 0,-3 6 0,3-5 0,-3 7 0,0-5 0,2 0 0,-5 1 0,5-1 0,-5 0 0,6 1 0,-6-1 0,5 0 0,-5 1 0,2-1 0,0 0 0,-2 0 0,6 1 0,-6-1 0,2 0 0,-3 1 0,0-1 0,0-3 0,0-1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1T09:17:40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35 24575,'-9'0'0,"5"4"0,0 0 0,4 5 0,0-1 0,0 0 0,0 0 0,0 1 0,0-1 0,0 0 0,4-3 0,-3 2 0,2-2 0,1-1 0,-3 4 0,6-7 0,-2 2 0,3-3 0,0 0 0,-3-4 0,-1 0 0,-4-5 0,0 1 0,0 0 0,0-1 0,0 1 0,0 0 0,0-1 0,0 1 0,0-1 0,0 1 0,0 0 0,0-1 0,0 1 0,0-1 0,0 5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1T09:17:40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24575,'-20'0'0,"4"4"0,7 1 0,5 3 0,0-3 0,3 2 0,-2-2 0,3 3 0,0 0 0,0 0 0,0 0 0,0 0 0,0 0 0,0 0 0,0 1 0,0-1 0,0 0 0,3-3 0,2-1 0,3-4 0,0 0 0,2-4 0,-6-1 0,4 0 0,-4 2 0,1-1 0,2 3 0,-6-6 0,6 6 0,-6-7 0,3 4 0,0-1 0,-3-3 0,2 4 0,-3-4 0,0 0 0,0 0 0,-3 3 0,-2 1 0,-4 4 0,5-3 0,-4 2 0,4-3 0,-1 8 0,1-4 0,4 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4T08:24:22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24575,'0'6'0,"0"0"0,0 0 0,0 0 0,0 0 0,0 0 0,2 0 0,1 0 0,3 0 0,-2 0 0,1 0 0,-2 0 0,3 0 0,-2 0 0,1 0 0,-2 0 0,1 0 0,1-2 0,-2 1 0,3-2 0,-2 3 0,1-3 0,-4 3 0,4-6 0,-2 6 0,1-3 0,1 0 0,-2 3 0,3-6 0,0 6 0,0-6 0,-2 6 0,1-6 0,-2 6 0,3-6 0,0 6 0,0-6 0,0 3 0,0 0 0,0-3 0,0 3 0,0 0 0,0-3 0,0 3 0,0-3 0,0 3 0,0-3 0,0 3 0,0-3 0,0 3 0,0-3 0,0 3 0,0-3 0,0 3 0,0-3 0,0 3 0,0-3 0,0 3 0,0-3 0,0 3 0,0-3 0,0 0 0,0 0 0,0 3 0,0-3 0,0 3 0,0-3 0,0 0 0,0 0 0,0 0 0,0 0 0,0 0 0,0 0 0,0 0 0,0 0 0,0 0 0,0 0 0,0 0 0,0 0 0,0 0 0,0 0 0,0 0 0,0 0 0,0 0 0,0 0 0,0 0 0,0 0 0,0 0 0,0 0 0,0 0 0,0 0 0,0 0 0,0 0 0,-1 0 0,1 0 0,0 0 0,0 0 0,0 0 0,0 0 0,0 0 0,0 0 0,0 0 0,-2-3 0,1 3 0,-2-3 0,3 0 0,0 3 0,0-6 0,0 5 0,0-1 0,-2-1 0,1 2 0,-4-4 0,4 4 0,-2-4 0,1 2 0,1-1 0,-4-1 0,1 1 0,1-2 0,-2 0 0,4 0 0,-4 0 0,4 3 0,-2-3 0,3 6 0,-2-6 0,1 6 0,-2-6 0,3 5 0,-3-4 0,3 4 0,-6-4 0,3 2 0,0-1 0,-3-1 0,3 2 0,-3-4 0,0 1 0,0 0 0,0 0 0,0 0 0,0 0 0,0 0 0,3 3 0,-3-3 0,6 6 0,-6-6 0,3 3 0,0-1 0,-3-1 0,3 2 0,0-1 0,-3-1 0,6 4 0,-6-2 0,3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0T09:55:59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6 24575,'-2'-3'0,"-1"1"0,0 4 0,-1 1 0,3 2 0,-1 0 0,4 0 0,1-2 0,2-1 0,-2 1 0,-1-3 0,-2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0T09:53:09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1947 481 24575,'4'21'0,"4"0"0,-7 5 0,6 0 0,-6 0 0,8 17 0,-8-8 0,13 25 0,-7-15 0,14 47 0,-4-28 0,-8-14 0,1-1 0,5 16 0,-4 4 0,-1-12 0,0-1 0,0-1 0,-1-9 0,1-3 0,-5-7 0,3 8 0,-6-4 0,2 14 0,-4-16 0,0 16 0,0-14 0,0 4 0,0-13 0,0-5 0,0 5 0,0 1 0,0 16 0,0-13 0,-5 24 0,4-18 0,-3 20 0,4-10 0,0-1 0,-5 33 0,-1-25 0,-4 28 0,5-36 0,-4-2 0,3-4 0,-4 5 0,-6 28 0,3-1 0,-4 12 0,6-5 0,-5-5 0,4-11 0,-4-3 0,6-16 0,-4-4 0,4-9 0,-8 5 0,8-12 0,-9 20 0,5-8 0,-2 9 0,-17 35 0,19-35 0,-24 36 0,17-46 0,1-6 0,-7 0 0,8-6 0,-10 6 0,0 1 0,5-5 0,-3 3 0,-3 8 0,-5-7 0,-3 18 0,0-21 0,8 4 0,-3-6 0,5 0 0,-5 0 0,4-4 0,-2 5 0,9-6 0,2-2 0,7 3 0,-3-11 0,7 12 0,-7-3 0,6-1 0,-6 4 0,7-3 0,-8 4 0,4 0 0,-1 5 0,-3-4 0,8-1 0,-4-1 0,1-8 0,3 8 0,-3-8 0,4 0 0,3-2 0,2-7 0,0 7 0,-1-7 0,0 6 0,-3-5 0,2 10 0,-3-5 0,0 6 0,3-8 0,-6 8 0,6-7 0,-7 4 0,4-2 0,-4-3 0,7 4 0,-6-4 0,7 3 0,-4-7 0,4 4 0,-3-5 0,6 0 0,-5 1 0,5-1 0,-2 0 0,-1 1 0,3-1 0,-2 0 0,3 1 0,0-1 0,-3 0 0,2 1 0,-6 3 0,6-3 0,-2 3 0,3-3 0,0-1 0,0 0 0,0 1 0,0-4 0,0-1 0</inkml:trace>
  <inkml:trace contextRef="#ctx0" brushRef="#br0" timeOffset="5672">2158 2004 24575,'7'0'0,"1"0"0,3-4 0,12-10 0,-5 4 0,13-12 0,-4 12 0,10-3 0,2 8 0,3-8 0,21 11 0,-8-11 0,15 12 0,-14-8 0,6 2 0,-15 2 0,3 0 0,-19 1 0,-9 3 0,-6-3 0,-5 4 0,-3 0 0,-1 0 0,4 0 0,1 0 0,4 0 0,1 0 0,13-4 0,-5-1 0,11-1 0,-10-1 0,10 1 0,-12-2 0,12-5 0,-23 4 0,3-7 0,-5 7 0,-2-6 0,6 2 0,-6 1 0,6 0 0,-3 1 0,9-2 0,-8-3 0,11 2 0,-10-1 0,17-4 0,-13 1 0,9-4 0,-11 6 0,5-1 0,0 0 0,-3 0 0,2 4 0,-8-2 0,0 6 0,8-7 0,-2 4 0,0-5 0,1 0 0,-6 4 0,8-7 0,-8 10 0,8-11 0,-13 13 0,7-7 0,-6 3 0,2 3 0,0-2 0,9 3 0,-2-1 0,9-4 0,-10 2 0,4 5 0,-5-5 0,4 3 0,-6-1 0,1 0 0,-3 2 0,-4 6 0,3-6 0,-4 7 0,-3-7 0,3 6 0,-3-2 0,0 3 0,-1 0 0</inkml:trace>
  <inkml:trace contextRef="#ctx0" brushRef="#br0" timeOffset="7533">2123 2106 24575,'-40'-28'0,"-8"-6"0,15 2 0,-14-6 0,-22-24 0,14 22 0,-11-10 0,21 16 0,-18-10 0,14 7 0,-11-6 0,17 18 0,10 6 0,6 2 0,7 8 0,-1 1 0,8 1 0,-3 6 0,8-5 0,-3 5 0,3-6 0,-12 6 0,11-5 0,-11 1 0,3 1 0,0 0 0,-4 4 0,-4 0 0,6 0 0,-11 4 0,9 1 0,-5 0 0,0 3 0,-1-7 0,-9 2 0,7-3 0,-7 0 0,14 0 0,-8-4 0,12 0 0,-12-5 0,16 1 0,-15-5 0,15 4 0,-16-4 0,12 1 0,-2 3 0,-1-3 0,0 3 0,-6-8 0,5 10 0,-4-13 0,4 10 0,-14-13 0,7 8 0,-7-7 0,9 9 0,-9-10 0,7 4 0,-12-4 0,-4-8 0,10 10 0,-9-9 0,8 7 0,6 0 0,-2 3 0,11-1 0,0 8 0,7-3 0,-5 2 0,10 6 0,-3-2 0,5 4 0,-1-2 0,1 2 0,3 2 0,-3 0 0,6-3 0,-2 3 0,-1-4 0,4 1 0,-4-1 0,1 1 0,2 3 0,-2 1 0</inkml:trace>
  <inkml:trace contextRef="#ctx0" brushRef="#br0" timeOffset="20333">2132 2626 24575,'0'7'0,"0"4"0,0-2 0,0 2 0,0 0 0,-3 6 0,2 0 0,-3 8 0,0-8 0,3 13 0,-2-12 0,-1 8 0,3-6 0,-3 2 0,4-1 0,0 0 0,0-9 0,0-1 0,0-4 0,0 5 0,0 0 0,0 0 0,0 3 0,0-3 0,0 9 0,0 0 0,4 5 0,1-4 0,4 13 0,-1-11 0,-2 13 0,5-11 0,-5 0 0,2-5 0,0 0 0,-3 4 0,3-7 0,-3 12 0,2-13 0,2 8 0,-4-3 0,6-1 0,-6 0 0,3-1 0,4 9 0,-2-1 0,5 1 0,-5-4 0,5-8 0,-5 12 0,5-10 0,-6 6 0,3-4 0,5 1 0,-10-4 0,9 7 0,-8-12 0,6 17 0,-1-12 0,0 12 0,-2-13 0,3 13 0,3-7 0,1 8 0,-1 2 0,0-10 0,-4 9 0,3-5 0,-7-4 0,4 2 0,-5-9 0,4 0 0,-3 0 0,-1 0 0,-1 0 0,1 0 0,1 0 0,3 5 0,-4-4 0,0 8 0,4-8 0,-2 8 0,5-3 0,-6-5 0,7 10 0,-4-13 0,1 14 0,-2-15 0,1 6 0,-3-7 0,2 5 0,-3-1 0,0 0 0,1 4 0,-2-10 0,2 9 0,-2-14 0,1 10 0,-1-7 0,-2 3 0,6 5 0,-6-3 0,7 12 0,-3-8 0,3 8 0,1-3 0,1 4 0,1-5 0,3 16 0,-1-16 0,0 11 0,-5-16 0,-5-4 0,1 3 0,0 2 0,0-4 0,0 3 0,-1-9 0,1 9 0,0-7 0,0 7 0,-1-9 0,1 4 0,-4-2 0,3 2 0,-3-4 0,0 1 0,-1-1 0,0 0 0,1 1 0,4-1 0,-1-3 0,-3 6 0,3-5 0,-3 7 0,0-5 0,2 0 0,-5 1 0,5-1 0,-5 0 0,6 1 0,-6-1 0,5 0 0,-5 1 0,2-1 0,0 0 0,-2 0 0,6 1 0,-6-1 0,2 0 0,-3 1 0,0-1 0,0-3 0,0-1 0</inkml:trace>
  <inkml:trace contextRef="#ctx0" brushRef="#br0" timeOffset="186430">1725 40 24575,'5'11'0,"-4"1"0,7-1 0,-5-2 0,5 1 0,-2-1 0,4 2 0,-4-3 0,8 1 0,-10-4 0,10 1 0,-11-1 0,5 0 0,-3 0 0,3-2 0,-2 2 0,4-2 0,-1 2 0,2-2 0,7 3 0,-2-6 0,2 6 0,-3-6 0,-1 3 0,1-3 0,-3 0 0,-1 0 0,-3 0 0,-2 0 0,5-3 0,-6 3 0,14-6 0,-8 3 0,8-3 0,-8 1 0,4-1 0,-3 0 0,8 0 0,-7 0 0,5 0 0,-9 0 0,4-2 0,-3 2 0,1-3 0,0 4 0,-3 2 0,1-2 0,-1 2 0,-3 0 0,3-2 0,-3 5 0,3-3 0,0 0 0,-2 1 0,2-2 0,-3 0 0,0 1 0,0 0 0,0-2 0,3 2 0,-2-2 0,2 2 0,-3-4 0,0 5 0,1-5 0,-1 6 0,-2-3 0,1 3 0,-3-4 0,3 5 0,-1-5 0,0 2 0,2 1 0,-3-1 0,1 1 0,0 1 0,-3-1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0T10:05:50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1947 481 24575,'4'21'0,"4"0"0,-7 5 0,6 0 0,-6 0 0,8 17 0,-8-8 0,13 25 0,-7-15 0,14 47 0,-4-28 0,-8-14 0,1-1 0,5 16 0,-4 4 0,-1-12 0,0-1 0,0-1 0,-1-9 0,1-3 0,-5-7 0,3 8 0,-6-4 0,2 14 0,-4-16 0,0 16 0,0-14 0,0 4 0,0-13 0,0-5 0,0 5 0,0 1 0,0 16 0,0-13 0,-5 24 0,4-18 0,-3 20 0,4-10 0,0-1 0,-5 33 0,-1-25 0,-4 28 0,5-36 0,-4-2 0,3-4 0,-4 5 0,-6 28 0,3-1 0,-4 12 0,6-5 0,-5-5 0,4-11 0,-4-3 0,6-16 0,-4-4 0,4-9 0,-8 5 0,8-12 0,-9 20 0,5-8 0,-2 9 0,-17 35 0,19-35 0,-24 36 0,17-46 0,1-6 0,-7 0 0,8-6 0,-10 6 0,0 1 0,5-5 0,-3 3 0,-3 8 0,-5-7 0,-3 18 0,0-21 0,8 4 0,-3-6 0,5 0 0,-5 0 0,4-4 0,-2 5 0,9-6 0,2-2 0,7 3 0,-3-11 0,7 12 0,-7-3 0,6-1 0,-6 4 0,7-3 0,-8 4 0,4 0 0,-1 5 0,-3-4 0,8-1 0,-4-1 0,1-8 0,3 8 0,-3-8 0,4 0 0,3-2 0,2-7 0,0 7 0,-1-7 0,0 6 0,-3-5 0,2 10 0,-3-5 0,0 6 0,3-8 0,-6 8 0,6-7 0,-7 4 0,4-2 0,-4-3 0,7 4 0,-6-4 0,7 3 0,-4-7 0,4 4 0,-3-5 0,6 0 0,-5 1 0,5-1 0,-2 0 0,-1 1 0,3-1 0,-2 0 0,3 1 0,0-1 0,-3 0 0,2 1 0,-6 3 0,6-3 0,-2 3 0,3-3 0,0-1 0,0 0 0,0 1 0,0-4 0,0-1 0</inkml:trace>
  <inkml:trace contextRef="#ctx0" brushRef="#br0" timeOffset="1">2158 2004 24575,'7'0'0,"1"0"0,3-4 0,12-10 0,-5 4 0,13-12 0,-4 12 0,10-3 0,2 8 0,3-8 0,21 11 0,-8-11 0,15 12 0,-14-8 0,6 2 0,-15 2 0,3 0 0,-19 1 0,-9 3 0,-6-3 0,-5 4 0,-3 0 0,-1 0 0,4 0 0,1 0 0,4 0 0,1 0 0,13-4 0,-5-1 0,11-1 0,-10-1 0,10 1 0,-12-2 0,12-5 0,-23 4 0,3-7 0,-5 7 0,-2-6 0,6 2 0,-6 1 0,6 0 0,-3 1 0,9-2 0,-8-3 0,11 2 0,-10-1 0,17-4 0,-13 1 0,9-4 0,-11 6 0,5-1 0,0 0 0,-3 0 0,2 4 0,-8-2 0,0 6 0,8-7 0,-2 4 0,0-5 0,1 0 0,-6 4 0,8-7 0,-8 10 0,8-11 0,-13 13 0,7-7 0,-6 3 0,2 3 0,0-2 0,9 3 0,-2-1 0,9-4 0,-10 2 0,4 5 0,-5-5 0,4 3 0,-6-1 0,1 0 0,-3 2 0,-4 6 0,3-6 0,-4 7 0,-3-7 0,3 6 0,-3-2 0,0 3 0,-1 0 0</inkml:trace>
  <inkml:trace contextRef="#ctx0" brushRef="#br0" timeOffset="2">2123 2106 24575,'-40'-28'0,"-8"-6"0,15 2 0,-14-6 0,-22-24 0,14 22 0,-11-10 0,21 16 0,-18-10 0,14 7 0,-11-6 0,17 18 0,10 6 0,6 2 0,7 8 0,-1 1 0,8 1 0,-3 6 0,8-5 0,-3 5 0,3-6 0,-12 6 0,11-5 0,-11 1 0,3 1 0,0 0 0,-4 4 0,-4 0 0,6 0 0,-11 4 0,9 1 0,-5 0 0,0 3 0,-1-7 0,-9 2 0,7-3 0,-7 0 0,14 0 0,-8-4 0,12 0 0,-12-5 0,16 1 0,-15-5 0,15 4 0,-16-4 0,12 1 0,-2 3 0,-1-3 0,0 3 0,-6-8 0,5 10 0,-4-13 0,4 10 0,-14-13 0,7 8 0,-7-7 0,9 9 0,-9-10 0,7 4 0,-12-4 0,-4-8 0,10 10 0,-9-9 0,8 7 0,6 0 0,-2 3 0,11-1 0,0 8 0,7-3 0,-5 2 0,10 6 0,-3-2 0,5 4 0,-1-2 0,1 2 0,3 2 0,-3 0 0,6-3 0,-2 3 0,-1-4 0,4 1 0,-4-1 0,1 1 0,2 3 0,-2 1 0</inkml:trace>
  <inkml:trace contextRef="#ctx0" brushRef="#br0" timeOffset="3">2132 2626 24575,'0'7'0,"0"4"0,0-2 0,0 2 0,0 0 0,-3 6 0,2 0 0,-3 8 0,0-8 0,3 13 0,-2-12 0,-1 8 0,3-6 0,-3 2 0,4-1 0,0 0 0,0-9 0,0-1 0,0-4 0,0 5 0,0 0 0,0 0 0,0 3 0,0-3 0,0 9 0,0 0 0,4 5 0,1-4 0,4 13 0,-1-11 0,-2 13 0,5-11 0,-5 0 0,2-5 0,0 0 0,-3 4 0,3-7 0,-3 12 0,2-13 0,2 8 0,-4-3 0,6-1 0,-6 0 0,3-1 0,4 9 0,-2-1 0,5 1 0,-5-4 0,5-8 0,-5 12 0,5-10 0,-6 6 0,3-4 0,5 1 0,-10-4 0,9 7 0,-8-12 0,6 17 0,-1-12 0,0 12 0,-2-13 0,3 13 0,3-7 0,1 8 0,-1 2 0,0-10 0,-4 9 0,3-5 0,-7-4 0,4 2 0,-5-9 0,4 0 0,-3 0 0,-1 0 0,-1 0 0,1 0 0,1 0 0,3 5 0,-4-4 0,0 8 0,4-8 0,-2 8 0,5-3 0,-6-5 0,7 10 0,-4-13 0,1 14 0,-2-15 0,1 6 0,-3-7 0,2 5 0,-3-1 0,0 0 0,1 4 0,-2-10 0,2 9 0,-2-14 0,1 10 0,-1-7 0,-2 3 0,6 5 0,-6-3 0,7 12 0,-3-8 0,3 8 0,1-3 0,1 4 0,1-5 0,3 16 0,-1-16 0,0 11 0,-5-16 0,-5-4 0,1 3 0,0 2 0,0-4 0,0 3 0,-1-9 0,1 9 0,0-7 0,0 7 0,-1-9 0,1 4 0,-4-2 0,3 2 0,-3-4 0,0 1 0,-1-1 0,0 0 0,1 1 0,4-1 0,-1-3 0,-3 6 0,3-5 0,-3 7 0,0-5 0,2 0 0,-5 1 0,5-1 0,-5 0 0,6 1 0,-6-1 0,5 0 0,-5 1 0,2-1 0,0 0 0,-2 0 0,6 1 0,-6-1 0,2 0 0,-3 1 0,0-1 0,0-3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0T10:06:25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35 24575,'-9'0'0,"5"4"0,0 0 0,4 5 0,0-1 0,0 0 0,0 0 0,0 1 0,0-1 0,0 0 0,4-3 0,-3 2 0,2-2 0,1-1 0,-3 4 0,6-7 0,-2 2 0,3-3 0,0 0 0,-3-4 0,-1 0 0,-4-5 0,0 1 0,0 0 0,0-1 0,0 1 0,0 0 0,0-1 0,0 1 0,0-1 0,0 1 0,0 0 0,0-1 0,0 1 0,0-1 0,0 5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0T10:06:28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24575,'-20'0'0,"5"4"0,6 1 0,5 3 0,0-3 0,3 2 0,-2-2 0,3 3 0,0 0 0,0 0 0,0 1 0,0-1 0,0 0 0,0 0 0,0 1 0,0-1 0,0 0 0,3-3 0,2-1 0,3-4 0,0 0 0,1-4 0,-5-1 0,4 0 0,-4 2 0,1-1 0,2 3 0,-6-6 0,6 6 0,-6-7 0,3 4 0,0-1 0,-3-3 0,2 4 0,-3-5 0,0 1 0,0 0 0,-3 3 0,-2 1 0,-4 4 0,5-3 0,-4 2 0,4-3 0,-1 8 0,1-4 0,4 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0T10:06:30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24575,'14'0'0,"0"0"0,-6 0 0,0 0 0,0 0 0,1 0 0,4 0 0,2 0 0,4 0 0,-4 0 0,3 0 0,-8 0 0,3 0 0,1 0 0,-5 0 0,10 0 0,-10 0 0,5 0 0,-1 0 0,-4 0 0,5 0 0,-6 0 0,0 0 0,6 0 0,-5 0 0,5 4 0,-6-3 0,0 3 0,6-4 0,-5 0 0,4 0 0,-4 0 0,4 0 0,-3 0 0,8 0 0,-3 0 0,-1 0 0,5 0 0,-5 0 0,6 0 0,-5 0 0,3 0 0,-8 0 0,8 0 0,-8 0 0,3 0 0,-5 0 0,1 0 0,-1 0 0,0 0 0,0-4 0,1-1 0,-1 1 0,0-4 0,1 7 0,-1-6 0,0 6 0,5-7 0,-3 7 0,3-4 0,-4 5 0,-1 0 0,0 0 0,0 0 0,1 0 0,-1 0 0,0 0 0,-3-4 0,2 3 0,-2-2 0,3 3 0,0 0 0,1 0 0,-5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08:47:48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1947 481 24575,'4'21'0,"4"0"0,-7 5 0,6 0 0,-6 0 0,8 17 0,-8-8 0,13 25 0,-7-15 0,14 47 0,-4-28 0,-8-14 0,1-1 0,5 16 0,-4 4 0,-1-12 0,0-1 0,0-1 0,-1-9 0,1-3 0,-5-7 0,3 8 0,-6-4 0,2 14 0,-4-16 0,0 16 0,0-14 0,0 4 0,0-13 0,0-5 0,0 5 0,0 1 0,0 16 0,0-13 0,-5 24 0,4-18 0,-3 20 0,4-10 0,0-1 0,-5 33 0,-1-25 0,-4 28 0,5-36 0,-4-2 0,3-4 0,-4 5 0,-6 28 0,3-1 0,-4 12 0,6-5 0,-5-5 0,4-11 0,-4-3 0,6-16 0,-4-4 0,4-9 0,-8 5 0,8-12 0,-9 20 0,5-8 0,-2 9 0,-17 35 0,19-35 0,-24 36 0,17-46 0,1-6 0,-7 0 0,8-6 0,-10 6 0,0 1 0,5-5 0,-3 3 0,-3 8 0,-5-7 0,-3 18 0,0-21 0,8 4 0,-3-6 0,5 0 0,-5 0 0,4-4 0,-2 5 0,9-6 0,2-2 0,7 3 0,-3-11 0,7 12 0,-7-3 0,6-1 0,-6 4 0,7-3 0,-8 4 0,4 0 0,-1 5 0,-3-4 0,8-1 0,-4-1 0,1-8 0,3 8 0,-3-8 0,4 0 0,3-2 0,2-7 0,0 7 0,-1-7 0,0 6 0,-3-5 0,2 10 0,-3-5 0,0 6 0,3-8 0,-6 8 0,6-7 0,-7 4 0,4-2 0,-4-3 0,7 4 0,-6-4 0,7 3 0,-4-7 0,4 4 0,-3-5 0,6 0 0,-5 1 0,5-1 0,-2 0 0,-1 1 0,3-1 0,-2 0 0,3 1 0,0-1 0,-3 0 0,2 1 0,-6 3 0,6-3 0,-2 3 0,3-3 0,0-1 0,0 0 0,0 1 0,0-4 0,0-1 0</inkml:trace>
  <inkml:trace contextRef="#ctx0" brushRef="#br0" timeOffset="1">2158 2004 24575,'7'0'0,"1"0"0,3-4 0,12-10 0,-5 4 0,13-12 0,-4 12 0,10-3 0,2 8 0,3-8 0,21 11 0,-8-11 0,15 12 0,-14-8 0,6 2 0,-15 2 0,3 0 0,-19 1 0,-9 3 0,-6-3 0,-5 4 0,-3 0 0,-1 0 0,4 0 0,1 0 0,4 0 0,1 0 0,13-4 0,-5-1 0,11-1 0,-10-1 0,10 1 0,-12-2 0,12-5 0,-23 4 0,3-7 0,-5 7 0,-2-6 0,6 2 0,-6 1 0,6 0 0,-3 1 0,9-2 0,-8-3 0,11 2 0,-10-1 0,17-4 0,-13 1 0,9-4 0,-11 6 0,5-1 0,0 0 0,-3 0 0,2 4 0,-8-2 0,0 6 0,8-7 0,-2 4 0,0-5 0,1 0 0,-6 4 0,8-7 0,-8 10 0,8-11 0,-13 13 0,7-7 0,-6 3 0,2 3 0,0-2 0,9 3 0,-2-1 0,9-4 0,-10 2 0,4 5 0,-5-5 0,4 3 0,-6-1 0,1 0 0,-3 2 0,-4 6 0,3-6 0,-4 7 0,-3-7 0,3 6 0,-3-2 0,0 3 0,-1 0 0</inkml:trace>
  <inkml:trace contextRef="#ctx0" brushRef="#br0" timeOffset="2">2123 2106 24575,'-40'-28'0,"-8"-6"0,15 2 0,-14-6 0,-22-24 0,14 22 0,-11-10 0,21 16 0,-18-10 0,14 7 0,-11-6 0,17 18 0,10 6 0,6 2 0,7 8 0,-1 1 0,8 1 0,-3 6 0,8-5 0,-3 5 0,3-6 0,-12 6 0,11-5 0,-11 1 0,3 1 0,0 0 0,-4 4 0,-4 0 0,6 0 0,-11 4 0,9 1 0,-5 0 0,0 3 0,-1-7 0,-9 2 0,7-3 0,-7 0 0,14 0 0,-8-4 0,12 0 0,-12-5 0,16 1 0,-15-5 0,15 4 0,-16-4 0,12 1 0,-2 3 0,-1-3 0,0 3 0,-6-8 0,5 10 0,-4-13 0,4 10 0,-14-13 0,7 8 0,-7-7 0,9 9 0,-9-10 0,7 4 0,-12-4 0,-4-8 0,10 10 0,-9-9 0,8 7 0,6 0 0,-2 3 0,11-1 0,0 8 0,7-3 0,-5 2 0,10 6 0,-3-2 0,5 4 0,-1-2 0,1 2 0,3 2 0,-3 0 0,6-3 0,-2 3 0,-1-4 0,4 1 0,-4-1 0,1 1 0,2 3 0,-2 1 0</inkml:trace>
  <inkml:trace contextRef="#ctx0" brushRef="#br0" timeOffset="3">2132 2626 24575,'0'7'0,"0"4"0,0-2 0,0 2 0,0 0 0,-3 6 0,2 0 0,-3 8 0,0-8 0,3 13 0,-2-12 0,-1 8 0,3-6 0,-3 2 0,4-1 0,0 0 0,0-9 0,0-1 0,0-4 0,0 5 0,0 0 0,0 0 0,0 3 0,0-3 0,0 9 0,0 0 0,4 5 0,1-4 0,4 13 0,-1-11 0,-2 13 0,5-11 0,-5 0 0,2-5 0,0 0 0,-3 4 0,3-7 0,-3 12 0,2-13 0,2 8 0,-4-3 0,6-1 0,-6 0 0,3-1 0,4 9 0,-2-1 0,5 1 0,-5-4 0,5-8 0,-5 12 0,5-10 0,-6 6 0,3-4 0,5 1 0,-10-4 0,9 7 0,-8-12 0,6 17 0,-1-12 0,0 12 0,-2-13 0,3 13 0,3-7 0,1 8 0,-1 2 0,0-10 0,-4 9 0,3-5 0,-7-4 0,4 2 0,-5-9 0,4 0 0,-3 0 0,-1 0 0,-1 0 0,1 0 0,1 0 0,3 5 0,-4-4 0,0 8 0,4-8 0,-2 8 0,5-3 0,-6-5 0,7 10 0,-4-13 0,1 14 0,-2-15 0,1 6 0,-3-7 0,2 5 0,-3-1 0,0 0 0,1 4 0,-2-10 0,2 9 0,-2-14 0,1 10 0,-1-7 0,-2 3 0,6 5 0,-6-3 0,7 12 0,-3-8 0,3 8 0,1-3 0,1 4 0,1-5 0,3 16 0,-1-16 0,0 11 0,-5-16 0,-5-4 0,1 3 0,0 2 0,0-4 0,0 3 0,-1-9 0,1 9 0,0-7 0,0 7 0,-1-9 0,1 4 0,-4-2 0,3 2 0,-3-4 0,0 1 0,-1-1 0,0 0 0,1 1 0,4-1 0,-1-3 0,-3 6 0,3-5 0,-3 7 0,0-5 0,2 0 0,-5 1 0,5-1 0,-5 0 0,6 1 0,-6-1 0,5 0 0,-5 1 0,2-1 0,0 0 0,-2 0 0,6 1 0,-6-1 0,2 0 0,-3 1 0,0-1 0,0-3 0,0-1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08:47:48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35 24575,'-9'0'0,"5"4"0,0 0 0,4 5 0,0-1 0,0 0 0,0 0 0,0 1 0,0-1 0,0 0 0,4-3 0,-3 2 0,2-2 0,1-1 0,-3 4 0,6-7 0,-2 2 0,3-3 0,0 0 0,-3-4 0,-1 0 0,-4-5 0,0 1 0,0 0 0,0-1 0,0 1 0,0 0 0,0-1 0,0 1 0,0-1 0,0 1 0,0 0 0,0-1 0,0 1 0,0-1 0,0 5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26.04.2019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25069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Problem identifizieren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70736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324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5047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3939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wissen jetzt mit WAS Mensch und Maschine</a:t>
            </a:r>
            <a:r>
              <a:rPr lang="de-DE" baseline="0" dirty="0"/>
              <a:t> interagieren können, aber sie reden nach wie vor nicht miteinander.</a:t>
            </a:r>
          </a:p>
          <a:p>
            <a:r>
              <a:rPr lang="de-DE" baseline="0" dirty="0"/>
              <a:t>Um Informationen austauschen zu können müssen entsprechende Möglichkeiten vorhanden sein.</a:t>
            </a:r>
          </a:p>
          <a:p>
            <a:r>
              <a:rPr lang="de-DE" baseline="0" dirty="0"/>
              <a:t>Das System stellt dem Mensch entsprechende Optionen </a:t>
            </a:r>
            <a:r>
              <a:rPr lang="de-DE" baseline="0"/>
              <a:t>zur Verfügung.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4858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Funktionen, die Assistenz übernehmen kann unterscheiden sich anhand der Ebenen in einem Unternehmen</a:t>
            </a:r>
          </a:p>
          <a:p>
            <a:endParaRPr lang="de-DE" dirty="0"/>
          </a:p>
          <a:p>
            <a:r>
              <a:rPr lang="de-DE" dirty="0"/>
              <a:t>Betrachtung der verschiedenen Unternehmensbereiche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0900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ist das genaue Problem des Produktionsmitarbeiters?</a:t>
            </a:r>
          </a:p>
          <a:p>
            <a:r>
              <a:rPr lang="de-DE" dirty="0"/>
              <a:t>Modulare Anlagen</a:t>
            </a:r>
          </a:p>
          <a:p>
            <a:pPr marL="171450" indent="-171450">
              <a:buFontTx/>
              <a:buChar char="-"/>
            </a:pPr>
            <a:r>
              <a:rPr lang="de-DE" dirty="0"/>
              <a:t>Anlagen bestehen aus einzelnen Modulen</a:t>
            </a:r>
          </a:p>
          <a:p>
            <a:pPr marL="171450" indent="-171450">
              <a:buFontTx/>
              <a:buChar char="-"/>
            </a:pPr>
            <a:r>
              <a:rPr lang="de-DE" dirty="0"/>
              <a:t>Erfüllen verfahrenstechnische Grundfunktion</a:t>
            </a:r>
          </a:p>
          <a:p>
            <a:pPr marL="171450" indent="-171450">
              <a:buFontTx/>
              <a:buChar char="-"/>
            </a:pPr>
            <a:r>
              <a:rPr lang="de-DE" dirty="0"/>
              <a:t>Werden mit Services gesteuert</a:t>
            </a:r>
          </a:p>
          <a:p>
            <a:pPr marL="171450" indent="-171450">
              <a:buFontTx/>
              <a:buChar char="-"/>
            </a:pPr>
            <a:r>
              <a:rPr lang="de-DE" dirty="0"/>
              <a:t>Reduzieren Time-</a:t>
            </a:r>
            <a:r>
              <a:rPr lang="de-DE" dirty="0" err="1"/>
              <a:t>to</a:t>
            </a:r>
            <a:r>
              <a:rPr lang="de-DE" dirty="0"/>
              <a:t>-Market; erhöhen Flexibilität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Bringen neue Herausforderungen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Anlagenbediener ist stärker in Veränderungen eingebunden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Bei hoher Automatisierung ist Anlagenbediener vor allem in kritischen Situationen für Entscheidungen verantwortlich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Mensch trifft Entscheidungen anhand von Beobachtungen und </a:t>
            </a:r>
            <a:r>
              <a:rPr lang="de-DE" dirty="0" err="1"/>
              <a:t>Erfahungen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-&gt; Probleme können aufgrund der Flexibilität nicht mehr so gut auf Grundlage umfangreicher Erfahrungen gelöst werden</a:t>
            </a:r>
          </a:p>
          <a:p>
            <a:r>
              <a:rPr lang="de-DE" dirty="0"/>
              <a:t>Assistenzsysteme</a:t>
            </a:r>
          </a:p>
          <a:p>
            <a:pPr marL="171450" indent="-171450">
              <a:buFontTx/>
              <a:buChar char="-"/>
            </a:pPr>
            <a:r>
              <a:rPr lang="de-DE" dirty="0"/>
              <a:t>Können Unterstützung bieten, indem sie physische und psychische Beanspruchung optimieren – Überlast </a:t>
            </a:r>
            <a:r>
              <a:rPr lang="de-DE" dirty="0" smtClean="0"/>
              <a:t>vermeiden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Können Zusammenhänge darstellen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Können auf Faktoren</a:t>
            </a:r>
            <a:r>
              <a:rPr lang="de-DE" baseline="0" dirty="0" smtClean="0"/>
              <a:t> hinweisen, die der Mensch übersieht und umgekehrt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----</a:t>
            </a:r>
          </a:p>
          <a:p>
            <a:r>
              <a:rPr lang="de-DE" dirty="0"/>
              <a:t>Für </a:t>
            </a:r>
            <a:r>
              <a:rPr lang="de-DE" dirty="0" err="1"/>
              <a:t>Temperiermodul</a:t>
            </a:r>
            <a:r>
              <a:rPr lang="de-DE" baseline="0" dirty="0"/>
              <a:t> Temperaturbereich angeben? -&gt; Herausforderung visualisieren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1430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 kann dem Nutzer geholfen werden?</a:t>
            </a:r>
          </a:p>
          <a:p>
            <a:pPr marL="171450" indent="-171450">
              <a:buFontTx/>
              <a:buChar char="-"/>
            </a:pPr>
            <a:r>
              <a:rPr lang="de-DE" dirty="0"/>
              <a:t>Wie</a:t>
            </a:r>
            <a:r>
              <a:rPr lang="de-DE" baseline="0" dirty="0"/>
              <a:t> sieht ein Problemlöseprozess aus? Was für Merkmale haben (komplexe) Probleme?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Was (welche Aufgaben) kann man unterstützen?</a:t>
            </a:r>
          </a:p>
          <a:p>
            <a:pPr marL="171450" indent="-171450">
              <a:buFontTx/>
              <a:buChar char="-"/>
            </a:pPr>
            <a:endParaRPr lang="de-DE" baseline="0" dirty="0"/>
          </a:p>
          <a:p>
            <a:pPr marL="0" indent="0">
              <a:buFontTx/>
              <a:buNone/>
            </a:pPr>
            <a:r>
              <a:rPr lang="de-DE" baseline="0" dirty="0"/>
              <a:t>Was will und sollte der Nutzer wissen?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974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 entsteht ein Problem??</a:t>
            </a:r>
          </a:p>
          <a:p>
            <a:r>
              <a:rPr lang="de-DE" dirty="0"/>
              <a:t>Um zu wissen, wie man helfen kann –&gt;</a:t>
            </a:r>
            <a:r>
              <a:rPr lang="de-DE" baseline="0" dirty="0"/>
              <a:t> anschauen, wie Problemlöseprozess abläuft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6651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</a:t>
            </a:r>
            <a:r>
              <a:rPr lang="de-DE" baseline="0" dirty="0"/>
              <a:t> welchen Aspekten kann die Assistenz im Problemlöseprozess helfen??</a:t>
            </a:r>
          </a:p>
          <a:p>
            <a:endParaRPr lang="de-DE" baseline="0" dirty="0"/>
          </a:p>
          <a:p>
            <a:r>
              <a:rPr lang="de-DE" baseline="0" dirty="0"/>
              <a:t>Wann sollte was angepasst werden?</a:t>
            </a:r>
          </a:p>
          <a:p>
            <a:endParaRPr lang="de-DE" baseline="0" dirty="0"/>
          </a:p>
          <a:p>
            <a:r>
              <a:rPr lang="de-DE" dirty="0"/>
              <a:t>Wobei kann der Mitarbeiter mit einem Assistenzsystem unterstützt werden?</a:t>
            </a: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9511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</a:t>
            </a:r>
            <a:r>
              <a:rPr lang="de-DE" baseline="0" dirty="0"/>
              <a:t> welchen Aspekten kann die Assistenz im Problemlöseprozess helfen??</a:t>
            </a:r>
          </a:p>
          <a:p>
            <a:endParaRPr lang="de-DE" baseline="0" dirty="0"/>
          </a:p>
          <a:p>
            <a:r>
              <a:rPr lang="de-DE" baseline="0" dirty="0"/>
              <a:t>Wann sollte was angepasst werden?</a:t>
            </a:r>
          </a:p>
          <a:p>
            <a:endParaRPr lang="de-DE" baseline="0" dirty="0"/>
          </a:p>
          <a:p>
            <a:r>
              <a:rPr lang="de-DE" dirty="0"/>
              <a:t>Wobei kann der Mitarbeiter mit einem Assistenzsystem unterstützt werden?</a:t>
            </a: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6625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bei der Individualisierung berücksichtigt werden sollte…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3871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ist bereits da? Was fehlt??</a:t>
            </a:r>
          </a:p>
          <a:p>
            <a:endParaRPr lang="de-DE" dirty="0"/>
          </a:p>
          <a:p>
            <a:r>
              <a:rPr lang="de-DE" dirty="0"/>
              <a:t>Tabelle mit positiven / negativen Punkten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8027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ist bereits da? Was fehlt??</a:t>
            </a:r>
          </a:p>
          <a:p>
            <a:endParaRPr lang="de-DE" dirty="0"/>
          </a:p>
          <a:p>
            <a:r>
              <a:rPr lang="de-DE" dirty="0"/>
              <a:t>Tabelle mit positiven / negativen Punkten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9767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xmlns="" id="{F770C3AA-244C-A141-BC22-D074823F4293}"/>
              </a:ext>
            </a:extLst>
          </p:cNvPr>
          <p:cNvSpPr/>
          <p:nvPr userDrawn="1"/>
        </p:nvSpPr>
        <p:spPr>
          <a:xfrm>
            <a:off x="0" y="1025525"/>
            <a:ext cx="12192000" cy="5832475"/>
          </a:xfrm>
          <a:prstGeom prst="rect">
            <a:avLst/>
          </a:prstGeom>
          <a:gradFill>
            <a:gsLst>
              <a:gs pos="14000">
                <a:schemeClr val="bg2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C0F785FA-BB6E-6347-A8C6-9846216D4C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" y="1024775"/>
            <a:ext cx="12187501" cy="5833225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0" y="1025525"/>
            <a:ext cx="12192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pic>
        <p:nvPicPr>
          <p:cNvPr id="12" name="Grafik 11" hidden="1">
            <a:extLst>
              <a:ext uri="{FF2B5EF4-FFF2-40B4-BE49-F238E27FC236}">
                <a16:creationId xmlns:a16="http://schemas.microsoft.com/office/drawing/2014/main" xmlns="" id="{CFC0D4A5-64CF-6D49-98B1-9FF6119E60E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352084" y="202721"/>
            <a:ext cx="2894492" cy="74963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xmlns="" id="{22ECE872-F4EF-2A49-BA96-6065BC99D76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068" y="202723"/>
            <a:ext cx="2907508" cy="75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14881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xmlns="" id="{FD770378-5F2D-DE46-8D66-09007E946AD3}"/>
              </a:ext>
            </a:extLst>
          </p:cNvPr>
          <p:cNvSpPr/>
          <p:nvPr userDrawn="1"/>
        </p:nvSpPr>
        <p:spPr>
          <a:xfrm>
            <a:off x="0" y="0"/>
            <a:ext cx="12192000" cy="6129338"/>
          </a:xfrm>
          <a:prstGeom prst="rect">
            <a:avLst/>
          </a:prstGeom>
          <a:gradFill>
            <a:gsLst>
              <a:gs pos="14000">
                <a:schemeClr val="bg2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4FE30B28-5777-FC40-9C3F-81738D289A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0448" cy="612933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634399"/>
            <a:ext cx="10148892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Abschlussfloskel hinzufügen</a:t>
            </a:r>
          </a:p>
        </p:txBody>
      </p:sp>
      <p:sp>
        <p:nvSpPr>
          <p:cNvPr id="6" name="Textplatzhalter 25">
            <a:extLst>
              <a:ext uri="{FF2B5EF4-FFF2-40B4-BE49-F238E27FC236}">
                <a16:creationId xmlns:a16="http://schemas.microsoft.com/office/drawing/2014/main" xmlns="" id="{A625CB76-33FD-F742-81DB-F571E1D398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298166"/>
            <a:ext cx="10012865" cy="1198491"/>
          </a:xfrm>
          <a:ln>
            <a:noFill/>
          </a:ln>
        </p:spPr>
        <p:txBody>
          <a:bodyPr anchor="ctr" anchorCtr="0"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Name, Kontaktdaten</a:t>
            </a:r>
            <a:br>
              <a:rPr lang="de-DE" dirty="0"/>
            </a:br>
            <a:r>
              <a:rPr lang="de-DE" dirty="0"/>
              <a:t>Vorname Name, Kontaktdaten</a:t>
            </a:r>
            <a:br>
              <a:rPr lang="de-DE" dirty="0"/>
            </a:br>
            <a:r>
              <a:rPr lang="de-DE" dirty="0"/>
              <a:t>Vorname Name, Kontaktdaten</a:t>
            </a:r>
            <a:br>
              <a:rPr lang="de-DE" dirty="0"/>
            </a:br>
            <a:r>
              <a:rPr lang="de-DE" dirty="0"/>
              <a:t>Vorname Name, Kontaktdaten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8BFAE0AD-6B6F-7D46-B734-E35EC976BB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124" y="628101"/>
            <a:ext cx="5433480" cy="140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2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-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Bildplatzhalter 23">
            <a:extLst>
              <a:ext uri="{FF2B5EF4-FFF2-40B4-BE49-F238E27FC236}">
                <a16:creationId xmlns:a16="http://schemas.microsoft.com/office/drawing/2014/main" xmlns="" id="{24A56C48-CA8D-D349-89CC-35C3A65DC4D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025525"/>
            <a:ext cx="12192000" cy="583247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xmlns="" id="{2E77FCEF-52F5-324B-A583-005ABCE0E6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1025524"/>
            <a:ext cx="12192000" cy="172800"/>
          </a:xfrm>
          <a:solidFill>
            <a:schemeClr val="bg1">
              <a:alpha val="60000"/>
            </a:schemeClr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xmlns="" id="{F84F96E3-FAED-E24A-9E01-BBA4824F0E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068" y="202723"/>
            <a:ext cx="2907508" cy="75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3872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folie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xmlns="" id="{2447D286-D9F9-E84F-9173-2C8D2D2068E1}"/>
              </a:ext>
            </a:extLst>
          </p:cNvPr>
          <p:cNvSpPr/>
          <p:nvPr userDrawn="1"/>
        </p:nvSpPr>
        <p:spPr>
          <a:xfrm>
            <a:off x="0" y="0"/>
            <a:ext cx="12192000" cy="6129338"/>
          </a:xfrm>
          <a:prstGeom prst="rect">
            <a:avLst/>
          </a:prstGeom>
          <a:gradFill>
            <a:gsLst>
              <a:gs pos="14000">
                <a:schemeClr val="bg1">
                  <a:lumMod val="95000"/>
                  <a:alpha val="40000"/>
                </a:schemeClr>
              </a:gs>
              <a:gs pos="100000">
                <a:schemeClr val="bg2">
                  <a:lumMod val="20000"/>
                  <a:lumOff val="80000"/>
                  <a:alpha val="4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E4DBCC79-CA26-C240-B119-9127A62CD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0448" cy="612933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46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folie Dun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xmlns="" id="{FD770378-5F2D-DE46-8D66-09007E946AD3}"/>
              </a:ext>
            </a:extLst>
          </p:cNvPr>
          <p:cNvSpPr/>
          <p:nvPr userDrawn="1"/>
        </p:nvSpPr>
        <p:spPr>
          <a:xfrm>
            <a:off x="0" y="0"/>
            <a:ext cx="12192000" cy="6129338"/>
          </a:xfrm>
          <a:prstGeom prst="rect">
            <a:avLst/>
          </a:prstGeom>
          <a:gradFill>
            <a:gsLst>
              <a:gs pos="14000">
                <a:schemeClr val="bg2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4FE30B28-5777-FC40-9C3F-81738D289A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0448" cy="612933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 (16pt)</a:t>
            </a:r>
          </a:p>
          <a:p>
            <a:pPr lvl="1"/>
            <a:r>
              <a:rPr lang="de-DE" dirty="0"/>
              <a:t>Zweite Textebene für Aufzählungen</a:t>
            </a:r>
          </a:p>
          <a:p>
            <a:pPr lvl="2"/>
            <a:r>
              <a:rPr lang="de-DE" dirty="0"/>
              <a:t>Dritte Textebene bei viel Text (14pt)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4273550" y="6319797"/>
            <a:ext cx="44894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 err="1">
                <a:solidFill>
                  <a:schemeClr val="bg2"/>
                </a:solidFill>
              </a:rPr>
              <a:t>Kollaborative</a:t>
            </a:r>
            <a:r>
              <a:rPr lang="de-DE" sz="800" dirty="0">
                <a:solidFill>
                  <a:schemeClr val="bg2"/>
                </a:solidFill>
              </a:rPr>
              <a:t> Problemlösung in modularen Anlagen mittels persönlicher digitaler Assistenz</a:t>
            </a:r>
          </a:p>
          <a:p>
            <a:pPr algn="l"/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Meret Feldkemper</a:t>
            </a:r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Probeverteidigung// 29.04.2019</a:t>
            </a: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9414452" y="6280906"/>
            <a:ext cx="908050" cy="461665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14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14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14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14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955" y="6336430"/>
            <a:ext cx="770373" cy="35061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xmlns="" id="{2DC3CACD-C7C8-274E-BCD4-043370996A48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823" y="6267374"/>
            <a:ext cx="1721697" cy="44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4" r:id="rId2"/>
    <p:sldLayoutId id="2147483894" r:id="rId3"/>
    <p:sldLayoutId id="2147483906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1" r:id="rId10"/>
    <p:sldLayoutId id="2147483902" r:id="rId11"/>
    <p:sldLayoutId id="2147483903" r:id="rId12"/>
    <p:sldLayoutId id="2147483907" r:id="rId13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1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Tx/>
        <a:buNone/>
        <a:defRPr sz="16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1pPr>
      <a:lvl2pPr marL="395942" indent="-323953" algn="l" defTabSz="914269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2pPr>
      <a:lvl3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3pPr>
      <a:lvl4pPr marL="395942" indent="-215969" algn="l" defTabSz="914269" rtl="0" eaLnBrk="1" latinLnBrk="0" hangingPunct="1">
        <a:spcBef>
          <a:spcPts val="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4pPr>
      <a:lvl5pPr marL="575916" indent="-179362" algn="l" defTabSz="914269" rtl="0" eaLnBrk="1" latinLnBrk="0" hangingPunct="1">
        <a:spcBef>
          <a:spcPts val="300"/>
        </a:spcBef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5pPr>
      <a:lvl6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13" Type="http://schemas.openxmlformats.org/officeDocument/2006/relationships/image" Target="../media/image23.tiff"/><Relationship Id="rId3" Type="http://schemas.openxmlformats.org/officeDocument/2006/relationships/image" Target="../media/image21.png"/><Relationship Id="rId7" Type="http://schemas.openxmlformats.org/officeDocument/2006/relationships/customXml" Target="../ink/ink17.xml"/><Relationship Id="rId12" Type="http://schemas.openxmlformats.org/officeDocument/2006/relationships/image" Target="../media/image2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emf"/><Relationship Id="rId11" Type="http://schemas.openxmlformats.org/officeDocument/2006/relationships/customXml" Target="../ink/ink19.xml"/><Relationship Id="rId5" Type="http://schemas.openxmlformats.org/officeDocument/2006/relationships/customXml" Target="../ink/ink16.xml"/><Relationship Id="rId10" Type="http://schemas.openxmlformats.org/officeDocument/2006/relationships/image" Target="../media/image29.emf"/><Relationship Id="rId4" Type="http://schemas.openxmlformats.org/officeDocument/2006/relationships/image" Target="../media/image22.png"/><Relationship Id="rId9" Type="http://schemas.openxmlformats.org/officeDocument/2006/relationships/customXml" Target="../ink/ink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customXml" Target="../ink/ink6.xml"/><Relationship Id="rId2" Type="http://schemas.openxmlformats.org/officeDocument/2006/relationships/image" Target="../media/image11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4.png"/><Relationship Id="rId5" Type="http://schemas.openxmlformats.org/officeDocument/2006/relationships/customXml" Target="../ink/ink2.xml"/><Relationship Id="rId15" Type="http://schemas.openxmlformats.org/officeDocument/2006/relationships/image" Target="../media/image16.png"/><Relationship Id="rId10" Type="http://schemas.openxmlformats.org/officeDocument/2006/relationships/customXml" Target="../ink/ink5.xml"/><Relationship Id="rId4" Type="http://schemas.openxmlformats.org/officeDocument/2006/relationships/image" Target="../media/image110.png"/><Relationship Id="rId9" Type="http://schemas.openxmlformats.org/officeDocument/2006/relationships/customXml" Target="../ink/ink4.xml"/><Relationship Id="rId14" Type="http://schemas.openxmlformats.org/officeDocument/2006/relationships/customXml" Target="../ink/ink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customXml" Target="../ink/ink12.xml"/><Relationship Id="rId18" Type="http://schemas.openxmlformats.org/officeDocument/2006/relationships/image" Target="../media/image220.png"/><Relationship Id="rId3" Type="http://schemas.openxmlformats.org/officeDocument/2006/relationships/customXml" Target="../ink/ink8.xml"/><Relationship Id="rId21" Type="http://schemas.openxmlformats.org/officeDocument/2006/relationships/image" Target="../media/image23.tiff"/><Relationship Id="rId7" Type="http://schemas.openxmlformats.org/officeDocument/2006/relationships/customXml" Target="../ink/ink10.xml"/><Relationship Id="rId12" Type="http://schemas.openxmlformats.org/officeDocument/2006/relationships/image" Target="../media/image22.png"/><Relationship Id="rId17" Type="http://schemas.openxmlformats.org/officeDocument/2006/relationships/customXml" Target="../ink/ink14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0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emf"/><Relationship Id="rId11" Type="http://schemas.openxmlformats.org/officeDocument/2006/relationships/image" Target="../media/image21.png"/><Relationship Id="rId5" Type="http://schemas.openxmlformats.org/officeDocument/2006/relationships/customXml" Target="../ink/ink9.xml"/><Relationship Id="rId15" Type="http://schemas.openxmlformats.org/officeDocument/2006/relationships/customXml" Target="../ink/ink13.xml"/><Relationship Id="rId10" Type="http://schemas.openxmlformats.org/officeDocument/2006/relationships/image" Target="../media/image21.emf"/><Relationship Id="rId19" Type="http://schemas.openxmlformats.org/officeDocument/2006/relationships/customXml" Target="../ink/ink15.xml"/><Relationship Id="rId4" Type="http://schemas.openxmlformats.org/officeDocument/2006/relationships/image" Target="../media/image18.emf"/><Relationship Id="rId9" Type="http://schemas.openxmlformats.org/officeDocument/2006/relationships/customXml" Target="../ink/ink11.xml"/><Relationship Id="rId14" Type="http://schemas.openxmlformats.org/officeDocument/2006/relationships/image" Target="../media/image20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Bearbeiter:	Meret Feldkemper</a:t>
            </a:r>
          </a:p>
          <a:p>
            <a:r>
              <a:rPr lang="de-DE" dirty="0"/>
              <a:t>Betreuer: 	Sebastian Heinze</a:t>
            </a:r>
          </a:p>
          <a:p>
            <a:r>
              <a:rPr lang="de-DE" dirty="0"/>
              <a:t>Abgabe:		02.05.2019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Probeverteidigung Diplomarbeit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Kollaborative</a:t>
            </a:r>
            <a:r>
              <a:rPr lang="de-DE" dirty="0"/>
              <a:t> Problemlösung in modularen Anlagen mittels persönlicher digitaler Assistenz</a:t>
            </a:r>
          </a:p>
        </p:txBody>
      </p:sp>
    </p:spTree>
    <p:extLst>
      <p:ext uri="{BB962C8B-B14F-4D97-AF65-F5344CB8AC3E}">
        <p14:creationId xmlns:p14="http://schemas.microsoft.com/office/powerpoint/2010/main" val="2210005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für Informationen stellt die modulare Anlage und die PFE zur Verfügung?</a:t>
            </a:r>
          </a:p>
        </p:txBody>
      </p:sp>
    </p:spTree>
    <p:extLst>
      <p:ext uri="{BB962C8B-B14F-4D97-AF65-F5344CB8AC3E}">
        <p14:creationId xmlns:p14="http://schemas.microsoft.com/office/powerpoint/2010/main" val="3167754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C7C27DD-E1A5-4C41-94C9-B827DFE31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AA176704-0050-624B-ADD5-AD36E5D4C6A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7478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 eine </a:t>
            </a:r>
            <a:r>
              <a:rPr lang="de-DE" dirty="0">
                <a:solidFill>
                  <a:schemeClr val="accent6"/>
                </a:solidFill>
              </a:rPr>
              <a:t>Interaktionsplattform</a:t>
            </a:r>
            <a:r>
              <a:rPr lang="de-DE" dirty="0"/>
              <a:t> können </a:t>
            </a:r>
            <a:r>
              <a:rPr lang="de-DE" dirty="0">
                <a:solidFill>
                  <a:schemeClr val="accent2"/>
                </a:solidFill>
              </a:rPr>
              <a:t>Nutzer</a:t>
            </a:r>
            <a:r>
              <a:rPr lang="de-DE" dirty="0"/>
              <a:t> und </a:t>
            </a:r>
            <a:r>
              <a:rPr lang="de-DE" dirty="0">
                <a:solidFill>
                  <a:schemeClr val="accent3"/>
                </a:solidFill>
              </a:rPr>
              <a:t>Assistenz</a:t>
            </a:r>
            <a:r>
              <a:rPr lang="de-DE" dirty="0"/>
              <a:t> miteinander kollaborieren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504124" y="1251084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u="sng" dirty="0"/>
              <a:t>Nutzer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4797437" y="1245440"/>
            <a:ext cx="2735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u="sng" dirty="0"/>
              <a:t>Interaktionsplattform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9592883" y="124544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u="sng" dirty="0"/>
              <a:t>Assistenz</a:t>
            </a:r>
          </a:p>
        </p:txBody>
      </p:sp>
      <p:cxnSp>
        <p:nvCxnSpPr>
          <p:cNvPr id="8" name="Gerader Verbinder 7"/>
          <p:cNvCxnSpPr/>
          <p:nvPr/>
        </p:nvCxnSpPr>
        <p:spPr>
          <a:xfrm>
            <a:off x="3145641" y="1245440"/>
            <a:ext cx="0" cy="4690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>
            <a:off x="9040798" y="1245440"/>
            <a:ext cx="0" cy="462844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bgerundetes Rechteck 10"/>
          <p:cNvSpPr/>
          <p:nvPr/>
        </p:nvSpPr>
        <p:spPr>
          <a:xfrm>
            <a:off x="9303103" y="1798596"/>
            <a:ext cx="1841444" cy="635000"/>
          </a:xfrm>
          <a:prstGeom prst="round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Informationen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auswerten</a:t>
            </a:r>
          </a:p>
        </p:txBody>
      </p:sp>
      <p:cxnSp>
        <p:nvCxnSpPr>
          <p:cNvPr id="14" name="Gerade Verbindung mit Pfeil 13"/>
          <p:cNvCxnSpPr>
            <a:stCxn id="11" idx="1"/>
            <a:endCxn id="12" idx="3"/>
          </p:cNvCxnSpPr>
          <p:nvPr/>
        </p:nvCxnSpPr>
        <p:spPr>
          <a:xfrm flipH="1">
            <a:off x="5829882" y="2116096"/>
            <a:ext cx="3473221" cy="5449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bgerundetes Rechteck 14"/>
          <p:cNvSpPr/>
          <p:nvPr/>
        </p:nvSpPr>
        <p:spPr>
          <a:xfrm>
            <a:off x="1235582" y="1798596"/>
            <a:ext cx="1547819" cy="635000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Meldung lesen</a:t>
            </a:r>
          </a:p>
        </p:txBody>
      </p:sp>
      <p:sp>
        <p:nvSpPr>
          <p:cNvPr id="16" name="Abgerundetes Rechteck 15"/>
          <p:cNvSpPr/>
          <p:nvPr/>
        </p:nvSpPr>
        <p:spPr>
          <a:xfrm>
            <a:off x="5903331" y="2319144"/>
            <a:ext cx="2872335" cy="1076233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Problem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anzeigen</a:t>
            </a:r>
          </a:p>
        </p:txBody>
      </p:sp>
      <p:cxnSp>
        <p:nvCxnSpPr>
          <p:cNvPr id="18" name="Gerade Verbindung mit Pfeil 17"/>
          <p:cNvCxnSpPr>
            <a:stCxn id="12" idx="1"/>
            <a:endCxn id="15" idx="3"/>
          </p:cNvCxnSpPr>
          <p:nvPr/>
        </p:nvCxnSpPr>
        <p:spPr>
          <a:xfrm flipH="1" flipV="1">
            <a:off x="2783401" y="2116096"/>
            <a:ext cx="623072" cy="5449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winkelte Verbindung 21"/>
          <p:cNvCxnSpPr>
            <a:stCxn id="15" idx="2"/>
            <a:endCxn id="16" idx="1"/>
          </p:cNvCxnSpPr>
          <p:nvPr/>
        </p:nvCxnSpPr>
        <p:spPr>
          <a:xfrm rot="16200000" flipH="1">
            <a:off x="3744579" y="698508"/>
            <a:ext cx="423665" cy="3893839"/>
          </a:xfrm>
          <a:prstGeom prst="bentConnector2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bgerundetes Rechteck 22"/>
          <p:cNvSpPr/>
          <p:nvPr/>
        </p:nvSpPr>
        <p:spPr>
          <a:xfrm>
            <a:off x="1222079" y="3739063"/>
            <a:ext cx="1561323" cy="635000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Ziele definieren</a:t>
            </a:r>
          </a:p>
        </p:txBody>
      </p:sp>
      <p:sp>
        <p:nvSpPr>
          <p:cNvPr id="24" name="Abgerundetes Rechteck 23"/>
          <p:cNvSpPr/>
          <p:nvPr/>
        </p:nvSpPr>
        <p:spPr>
          <a:xfrm>
            <a:off x="9303103" y="3743867"/>
            <a:ext cx="1830663" cy="635000"/>
          </a:xfrm>
          <a:prstGeom prst="round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nach Lösungen suchen</a:t>
            </a:r>
          </a:p>
        </p:txBody>
      </p:sp>
      <p:cxnSp>
        <p:nvCxnSpPr>
          <p:cNvPr id="28" name="Gewinkelte Verbindung 27"/>
          <p:cNvCxnSpPr>
            <a:stCxn id="16" idx="2"/>
            <a:endCxn id="23" idx="0"/>
          </p:cNvCxnSpPr>
          <p:nvPr/>
        </p:nvCxnSpPr>
        <p:spPr>
          <a:xfrm rot="5400000">
            <a:off x="4499277" y="898841"/>
            <a:ext cx="343686" cy="5336758"/>
          </a:xfrm>
          <a:prstGeom prst="bentConnector3">
            <a:avLst>
              <a:gd name="adj1" fmla="val 35219"/>
            </a:avLst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winkelte Verbindung 31"/>
          <p:cNvCxnSpPr>
            <a:stCxn id="24" idx="2"/>
            <a:endCxn id="25" idx="3"/>
          </p:cNvCxnSpPr>
          <p:nvPr/>
        </p:nvCxnSpPr>
        <p:spPr>
          <a:xfrm rot="5400000">
            <a:off x="8042326" y="2615468"/>
            <a:ext cx="412711" cy="3939509"/>
          </a:xfrm>
          <a:prstGeom prst="bentConnector2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bgerundetes Rechteck 32"/>
          <p:cNvSpPr/>
          <p:nvPr/>
        </p:nvSpPr>
        <p:spPr>
          <a:xfrm>
            <a:off x="1203001" y="4474078"/>
            <a:ext cx="1580401" cy="635000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Lösungen begutachten</a:t>
            </a:r>
          </a:p>
        </p:txBody>
      </p:sp>
      <p:cxnSp>
        <p:nvCxnSpPr>
          <p:cNvPr id="38" name="Gerade Verbindung mit Pfeil 37"/>
          <p:cNvCxnSpPr>
            <a:stCxn id="25" idx="1"/>
            <a:endCxn id="33" idx="3"/>
          </p:cNvCxnSpPr>
          <p:nvPr/>
        </p:nvCxnSpPr>
        <p:spPr>
          <a:xfrm flipH="1">
            <a:off x="2783402" y="4791578"/>
            <a:ext cx="62272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bgerundetes Rechteck 40"/>
          <p:cNvSpPr/>
          <p:nvPr/>
        </p:nvSpPr>
        <p:spPr>
          <a:xfrm>
            <a:off x="6713376" y="5197938"/>
            <a:ext cx="1874541" cy="635000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Entscheidung anzeigen</a:t>
            </a:r>
          </a:p>
        </p:txBody>
      </p:sp>
      <p:cxnSp>
        <p:nvCxnSpPr>
          <p:cNvPr id="43" name="Gewinkelte Verbindung 42"/>
          <p:cNvCxnSpPr>
            <a:stCxn id="33" idx="2"/>
            <a:endCxn id="41" idx="1"/>
          </p:cNvCxnSpPr>
          <p:nvPr/>
        </p:nvCxnSpPr>
        <p:spPr>
          <a:xfrm rot="16200000" flipH="1">
            <a:off x="4150109" y="2952171"/>
            <a:ext cx="406360" cy="4720174"/>
          </a:xfrm>
          <a:prstGeom prst="bentConnector2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bgerundetes Rechteck 43"/>
          <p:cNvSpPr/>
          <p:nvPr/>
        </p:nvSpPr>
        <p:spPr>
          <a:xfrm>
            <a:off x="9292322" y="5197938"/>
            <a:ext cx="1841444" cy="635000"/>
          </a:xfrm>
          <a:prstGeom prst="round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Entscheidung speichern</a:t>
            </a:r>
          </a:p>
        </p:txBody>
      </p:sp>
      <p:cxnSp>
        <p:nvCxnSpPr>
          <p:cNvPr id="46" name="Gerade Verbindung mit Pfeil 45"/>
          <p:cNvCxnSpPr>
            <a:stCxn id="41" idx="3"/>
            <a:endCxn id="44" idx="1"/>
          </p:cNvCxnSpPr>
          <p:nvPr/>
        </p:nvCxnSpPr>
        <p:spPr>
          <a:xfrm>
            <a:off x="8587917" y="5515438"/>
            <a:ext cx="70440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23" idx="3"/>
            <a:endCxn id="24" idx="1"/>
          </p:cNvCxnSpPr>
          <p:nvPr/>
        </p:nvCxnSpPr>
        <p:spPr>
          <a:xfrm>
            <a:off x="2783402" y="4056563"/>
            <a:ext cx="6519701" cy="4804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uppieren 78"/>
          <p:cNvGrpSpPr/>
          <p:nvPr/>
        </p:nvGrpSpPr>
        <p:grpSpPr>
          <a:xfrm>
            <a:off x="3406473" y="1786023"/>
            <a:ext cx="2423409" cy="671043"/>
            <a:chOff x="4841518" y="1800301"/>
            <a:chExt cx="2423409" cy="671043"/>
          </a:xfrm>
        </p:grpSpPr>
        <p:sp>
          <p:nvSpPr>
            <p:cNvPr id="12" name="Abgerundetes Rechteck 11"/>
            <p:cNvSpPr/>
            <p:nvPr/>
          </p:nvSpPr>
          <p:spPr>
            <a:xfrm>
              <a:off x="4841518" y="1800301"/>
              <a:ext cx="2423409" cy="671043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dirty="0">
                  <a:solidFill>
                    <a:schemeClr val="tx1"/>
                  </a:solidFill>
                </a:rPr>
                <a:t>Meldung</a:t>
              </a:r>
              <a:br>
                <a:rPr lang="de-DE" dirty="0">
                  <a:solidFill>
                    <a:schemeClr val="tx1"/>
                  </a:solidFill>
                </a:rPr>
              </a:br>
              <a:r>
                <a:rPr lang="de-DE" dirty="0">
                  <a:solidFill>
                    <a:schemeClr val="tx1"/>
                  </a:solidFill>
                </a:rPr>
                <a:t>anzeigen</a:t>
              </a:r>
            </a:p>
          </p:txBody>
        </p:sp>
        <p:pic>
          <p:nvPicPr>
            <p:cNvPr id="58" name="Grafik 5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" t="2149"/>
            <a:stretch/>
          </p:blipFill>
          <p:spPr>
            <a:xfrm>
              <a:off x="5866064" y="1871706"/>
              <a:ext cx="1336932" cy="574114"/>
            </a:xfrm>
            <a:prstGeom prst="rect">
              <a:avLst/>
            </a:prstGeom>
          </p:spPr>
        </p:pic>
      </p:grpSp>
      <p:sp>
        <p:nvSpPr>
          <p:cNvPr id="59" name="Textfeld 58"/>
          <p:cNvSpPr txBox="1"/>
          <p:nvPr/>
        </p:nvSpPr>
        <p:spPr>
          <a:xfrm>
            <a:off x="7556500" y="1784318"/>
            <a:ext cx="103906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Meldung</a:t>
            </a:r>
          </a:p>
        </p:txBody>
      </p:sp>
      <p:sp>
        <p:nvSpPr>
          <p:cNvPr id="60" name="Textfeld 59"/>
          <p:cNvSpPr txBox="1"/>
          <p:nvPr/>
        </p:nvSpPr>
        <p:spPr>
          <a:xfrm>
            <a:off x="5258399" y="3712878"/>
            <a:ext cx="181011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Lösungen finden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7510012" y="4437880"/>
            <a:ext cx="113204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Lösungen</a:t>
            </a:r>
          </a:p>
        </p:txBody>
      </p:sp>
      <p:sp>
        <p:nvSpPr>
          <p:cNvPr id="62" name="Textfeld 61"/>
          <p:cNvSpPr txBox="1"/>
          <p:nvPr/>
        </p:nvSpPr>
        <p:spPr>
          <a:xfrm>
            <a:off x="2229350" y="2851134"/>
            <a:ext cx="212013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Problem bearbeiten</a:t>
            </a:r>
          </a:p>
        </p:txBody>
      </p:sp>
      <p:pic>
        <p:nvPicPr>
          <p:cNvPr id="10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480" y="2385063"/>
            <a:ext cx="1618625" cy="938539"/>
          </a:xfrm>
        </p:spPr>
      </p:pic>
      <p:grpSp>
        <p:nvGrpSpPr>
          <p:cNvPr id="134" name="Gruppieren 133"/>
          <p:cNvGrpSpPr/>
          <p:nvPr/>
        </p:nvGrpSpPr>
        <p:grpSpPr>
          <a:xfrm>
            <a:off x="3406126" y="4253378"/>
            <a:ext cx="2872800" cy="1076400"/>
            <a:chOff x="3406126" y="4253378"/>
            <a:chExt cx="2872800" cy="1076400"/>
          </a:xfrm>
        </p:grpSpPr>
        <p:sp>
          <p:nvSpPr>
            <p:cNvPr id="25" name="Abgerundetes Rechteck 24"/>
            <p:cNvSpPr/>
            <p:nvPr/>
          </p:nvSpPr>
          <p:spPr>
            <a:xfrm>
              <a:off x="3406126" y="4253378"/>
              <a:ext cx="2872800" cy="1076400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dirty="0">
                  <a:solidFill>
                    <a:schemeClr val="tx1"/>
                  </a:solidFill>
                </a:rPr>
                <a:t>Lösungen</a:t>
              </a:r>
              <a:br>
                <a:rPr lang="de-DE" dirty="0">
                  <a:solidFill>
                    <a:schemeClr val="tx1"/>
                  </a:solidFill>
                </a:rPr>
              </a:br>
              <a:r>
                <a:rPr lang="de-DE" dirty="0">
                  <a:solidFill>
                    <a:schemeClr val="tx1"/>
                  </a:solidFill>
                </a:rPr>
                <a:t>anzeigen</a:t>
              </a:r>
            </a:p>
          </p:txBody>
        </p:sp>
        <p:pic>
          <p:nvPicPr>
            <p:cNvPr id="116" name="Inhaltsplatzhalter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7563" y="4323938"/>
              <a:ext cx="1620000" cy="93527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17" name="Textfeld 116"/>
          <p:cNvSpPr txBox="1"/>
          <p:nvPr/>
        </p:nvSpPr>
        <p:spPr>
          <a:xfrm>
            <a:off x="3329719" y="5532508"/>
            <a:ext cx="137088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Entscheiden</a:t>
            </a:r>
          </a:p>
        </p:txBody>
      </p:sp>
    </p:spTree>
    <p:extLst>
      <p:ext uri="{BB962C8B-B14F-4D97-AF65-F5344CB8AC3E}">
        <p14:creationId xmlns:p14="http://schemas.microsoft.com/office/powerpoint/2010/main" val="3540881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4A1158F-9938-8C4F-AA33-35EE34581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Nutzer wird durch Hervorheben der relevanten Bereiche und die definierten Ziele bei der </a:t>
            </a:r>
            <a:r>
              <a:rPr lang="de-DE" dirty="0">
                <a:solidFill>
                  <a:schemeClr val="accent4"/>
                </a:solidFill>
              </a:rPr>
              <a:t>Problembeschreibung</a:t>
            </a:r>
            <a:r>
              <a:rPr lang="de-DE" dirty="0"/>
              <a:t> unterstützt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xmlns="" id="{ACB1ADDA-E202-8849-BB77-3B1828074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23" y="1241069"/>
            <a:ext cx="8286754" cy="48049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3010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verschiedenen </a:t>
            </a:r>
            <a:r>
              <a:rPr lang="de-DE" dirty="0">
                <a:solidFill>
                  <a:schemeClr val="accent4"/>
                </a:solidFill>
              </a:rPr>
              <a:t>Lösungen</a:t>
            </a:r>
            <a:r>
              <a:rPr lang="de-DE" dirty="0"/>
              <a:t> können in der Tabelle zahlenmäßig verglichen werden und sind optisch hervorgehoben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xmlns="" id="{8889E3B0-4417-784C-82F0-A983D2B95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200" y="1239106"/>
            <a:ext cx="8283600" cy="478239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6018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Anpassung an Problembereich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514" y="1230313"/>
            <a:ext cx="9527081" cy="4344987"/>
          </a:xfrm>
        </p:spPr>
      </p:pic>
    </p:spTree>
    <p:extLst>
      <p:ext uri="{BB962C8B-B14F-4D97-AF65-F5344CB8AC3E}">
        <p14:creationId xmlns:p14="http://schemas.microsoft.com/office/powerpoint/2010/main" val="495992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definierten Anforderungen wurden </a:t>
            </a:r>
            <a:r>
              <a:rPr lang="de-DE" dirty="0" smtClean="0"/>
              <a:t>überwiegend erfüllt</a:t>
            </a:r>
            <a:endParaRPr lang="de-DE" dirty="0"/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xmlns="" id="{D8B53BA4-2ACD-A744-A448-73256154755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976102159"/>
              </p:ext>
            </p:extLst>
          </p:nvPr>
        </p:nvGraphicFramePr>
        <p:xfrm>
          <a:off x="874713" y="1230490"/>
          <a:ext cx="10580689" cy="45640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9909">
                  <a:extLst>
                    <a:ext uri="{9D8B030D-6E8A-4147-A177-3AD203B41FA5}">
                      <a16:colId xmlns:a16="http://schemas.microsoft.com/office/drawing/2014/main" xmlns="" val="141174548"/>
                    </a:ext>
                  </a:extLst>
                </a:gridCol>
                <a:gridCol w="1456267">
                  <a:extLst>
                    <a:ext uri="{9D8B030D-6E8A-4147-A177-3AD203B41FA5}">
                      <a16:colId xmlns:a16="http://schemas.microsoft.com/office/drawing/2014/main" xmlns="" val="2742050981"/>
                    </a:ext>
                  </a:extLst>
                </a:gridCol>
                <a:gridCol w="2844800">
                  <a:extLst>
                    <a:ext uri="{9D8B030D-6E8A-4147-A177-3AD203B41FA5}">
                      <a16:colId xmlns:a16="http://schemas.microsoft.com/office/drawing/2014/main" xmlns="" val="1971836177"/>
                    </a:ext>
                  </a:extLst>
                </a:gridCol>
                <a:gridCol w="2909713">
                  <a:extLst>
                    <a:ext uri="{9D8B030D-6E8A-4147-A177-3AD203B41FA5}">
                      <a16:colId xmlns:a16="http://schemas.microsoft.com/office/drawing/2014/main" xmlns="" val="3907636905"/>
                    </a:ext>
                  </a:extLst>
                </a:gridCol>
              </a:tblGrid>
              <a:tr h="383821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Anforderung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Bewertung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Positiv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Noch zu verbessern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09439035"/>
                  </a:ext>
                </a:extLst>
              </a:tr>
              <a:tr h="1393421">
                <a:tc>
                  <a:txBody>
                    <a:bodyPr/>
                    <a:lstStyle/>
                    <a:p>
                      <a:r>
                        <a:rPr lang="de-DE" dirty="0"/>
                        <a:t>Problem-</a:t>
                      </a:r>
                      <a:br>
                        <a:rPr lang="de-DE" dirty="0"/>
                      </a:br>
                      <a:r>
                        <a:rPr lang="de-DE" dirty="0" err="1"/>
                        <a:t>identifikation</a:t>
                      </a:r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Es wird auf Probleme aufmerksam gemacht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Ziele können definiert werden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Nutzer soll selber Probleme eingeben können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00667029"/>
                  </a:ext>
                </a:extLst>
              </a:tr>
              <a:tr h="1393421">
                <a:tc>
                  <a:txBody>
                    <a:bodyPr/>
                    <a:lstStyle/>
                    <a:p>
                      <a:r>
                        <a:rPr lang="de-DE" dirty="0"/>
                        <a:t>Problem-</a:t>
                      </a:r>
                      <a:br>
                        <a:rPr lang="de-DE" dirty="0"/>
                      </a:br>
                      <a:r>
                        <a:rPr lang="de-DE" dirty="0" err="1"/>
                        <a:t>lösung</a:t>
                      </a:r>
                      <a:endParaRPr lang="de-DE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Lösungen werden vorgeschlagen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Veränderungen werden angezeigt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Nutzer soll selber Lösungen eingeben und verändern können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80470865"/>
                  </a:ext>
                </a:extLst>
              </a:tr>
              <a:tr h="1393421">
                <a:tc>
                  <a:txBody>
                    <a:bodyPr/>
                    <a:lstStyle/>
                    <a:p>
                      <a:r>
                        <a:rPr lang="de-DE" dirty="0" err="1"/>
                        <a:t>Klustern</a:t>
                      </a:r>
                      <a:r>
                        <a:rPr lang="de-DE" dirty="0"/>
                        <a:t/>
                      </a:r>
                      <a:br>
                        <a:rPr lang="de-DE" dirty="0"/>
                      </a:br>
                      <a:r>
                        <a:rPr lang="de-DE" dirty="0"/>
                        <a:t>von</a:t>
                      </a:r>
                      <a:br>
                        <a:rPr lang="de-DE" dirty="0"/>
                      </a:br>
                      <a:r>
                        <a:rPr lang="de-DE" dirty="0"/>
                        <a:t>Problemen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Probleme werden mit Merkmalen versehen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Probleme werden sortiert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39158171"/>
                  </a:ext>
                </a:extLst>
              </a:tr>
            </a:tbl>
          </a:graphicData>
        </a:graphic>
      </p:graphicFrame>
      <p:pic>
        <p:nvPicPr>
          <p:cNvPr id="5" name="Inhaltsplatzhalt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129" y="3123703"/>
            <a:ext cx="1954842" cy="1128594"/>
          </a:xfrm>
          <a:prstGeom prst="rect">
            <a:avLst/>
          </a:prstGeom>
          <a:ln>
            <a:noFill/>
          </a:ln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329" y="4475077"/>
            <a:ext cx="1390441" cy="1190642"/>
          </a:xfrm>
          <a:prstGeom prst="rect">
            <a:avLst/>
          </a:prstGeom>
        </p:spPr>
      </p:pic>
      <p:pic>
        <p:nvPicPr>
          <p:cNvPr id="6" name="Inhaltsplatzhalter 3">
            <a:extLst>
              <a:ext uri="{FF2B5EF4-FFF2-40B4-BE49-F238E27FC236}">
                <a16:creationId xmlns:a16="http://schemas.microsoft.com/office/drawing/2014/main" xmlns="" id="{DBADCED9-543C-1E47-8AF6-1E397EC8D5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346" y="1838452"/>
            <a:ext cx="1618625" cy="938539"/>
          </a:xfrm>
          <a:prstGeom prst="rect">
            <a:avLst/>
          </a:prstGeom>
          <a:ln>
            <a:noFill/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52E4E9CF-A817-5046-9043-99978E26EC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" t="2149"/>
          <a:stretch/>
        </p:blipFill>
        <p:spPr>
          <a:xfrm>
            <a:off x="969189" y="2310921"/>
            <a:ext cx="1336932" cy="574114"/>
          </a:xfrm>
          <a:prstGeom prst="rect">
            <a:avLst/>
          </a:prstGeom>
        </p:spPr>
      </p:pic>
      <p:sp>
        <p:nvSpPr>
          <p:cNvPr id="8" name="Pfeil nach oben 7">
            <a:extLst>
              <a:ext uri="{FF2B5EF4-FFF2-40B4-BE49-F238E27FC236}">
                <a16:creationId xmlns:a16="http://schemas.microsoft.com/office/drawing/2014/main" xmlns="" id="{9227C67C-3D97-A64F-A6DB-21E03A1CF6EF}"/>
              </a:ext>
            </a:extLst>
          </p:cNvPr>
          <p:cNvSpPr/>
          <p:nvPr/>
        </p:nvSpPr>
        <p:spPr>
          <a:xfrm rot="631051">
            <a:off x="4731025" y="1931216"/>
            <a:ext cx="516835" cy="583096"/>
          </a:xfrm>
          <a:prstGeom prst="up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 nach oben 8">
            <a:extLst>
              <a:ext uri="{FF2B5EF4-FFF2-40B4-BE49-F238E27FC236}">
                <a16:creationId xmlns:a16="http://schemas.microsoft.com/office/drawing/2014/main" xmlns="" id="{C1E89D32-1598-AE45-9E03-117E3E3B83BA}"/>
              </a:ext>
            </a:extLst>
          </p:cNvPr>
          <p:cNvSpPr/>
          <p:nvPr/>
        </p:nvSpPr>
        <p:spPr>
          <a:xfrm>
            <a:off x="4720349" y="4778850"/>
            <a:ext cx="516835" cy="583096"/>
          </a:xfrm>
          <a:prstGeom prst="up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 nach oben 9">
            <a:extLst>
              <a:ext uri="{FF2B5EF4-FFF2-40B4-BE49-F238E27FC236}">
                <a16:creationId xmlns:a16="http://schemas.microsoft.com/office/drawing/2014/main" xmlns="" id="{62C4CEF9-37E5-2741-839C-DA740D17F7AF}"/>
              </a:ext>
            </a:extLst>
          </p:cNvPr>
          <p:cNvSpPr/>
          <p:nvPr/>
        </p:nvSpPr>
        <p:spPr>
          <a:xfrm rot="2976413">
            <a:off x="4731024" y="3376169"/>
            <a:ext cx="516835" cy="583096"/>
          </a:xfrm>
          <a:prstGeom prst="up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502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Auswertung des SUS Fragebogens </a:t>
            </a:r>
            <a:r>
              <a:rPr lang="de-DE" dirty="0" smtClean="0"/>
              <a:t>erzielt, </a:t>
            </a:r>
            <a:r>
              <a:rPr lang="de-DE" dirty="0"/>
              <a:t>auf einer Skala von 0 bis </a:t>
            </a:r>
            <a:r>
              <a:rPr lang="de-DE" dirty="0" smtClean="0"/>
              <a:t>100, </a:t>
            </a:r>
            <a:r>
              <a:rPr lang="de-DE" dirty="0"/>
              <a:t>den Wert </a:t>
            </a:r>
            <a:r>
              <a:rPr lang="de-DE" dirty="0" smtClean="0"/>
              <a:t>75,8 </a:t>
            </a:r>
            <a:r>
              <a:rPr lang="de-DE" dirty="0"/>
              <a:t>– ist also überwiegend positiv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xmlns="" id="{4E0E0C97-BB89-B847-9C8D-DB3774AB8584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524265052"/>
              </p:ext>
            </p:extLst>
          </p:nvPr>
        </p:nvGraphicFramePr>
        <p:xfrm>
          <a:off x="874712" y="1109800"/>
          <a:ext cx="6493497" cy="48139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xmlns="" id="{9EC49328-CBC4-6F4B-B338-5DD59EC36B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9348787"/>
              </p:ext>
            </p:extLst>
          </p:nvPr>
        </p:nvGraphicFramePr>
        <p:xfrm>
          <a:off x="6096000" y="1093303"/>
          <a:ext cx="6624000" cy="48139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xmlns="" id="{C89A0B95-BF18-0B4C-B44A-D80FB17026FD}"/>
              </a:ext>
            </a:extLst>
          </p:cNvPr>
          <p:cNvSpPr/>
          <p:nvPr/>
        </p:nvSpPr>
        <p:spPr>
          <a:xfrm>
            <a:off x="6096000" y="1696279"/>
            <a:ext cx="5274365" cy="62285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xmlns="" id="{23DE3305-4F9C-A64C-A426-6590DA208685}"/>
              </a:ext>
            </a:extLst>
          </p:cNvPr>
          <p:cNvSpPr/>
          <p:nvPr/>
        </p:nvSpPr>
        <p:spPr>
          <a:xfrm>
            <a:off x="6095999" y="3791812"/>
            <a:ext cx="5274365" cy="62285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xmlns="" id="{EBD33672-8F96-C743-A61C-2D422D9E48AD}"/>
              </a:ext>
            </a:extLst>
          </p:cNvPr>
          <p:cNvSpPr/>
          <p:nvPr/>
        </p:nvSpPr>
        <p:spPr>
          <a:xfrm>
            <a:off x="744209" y="4504115"/>
            <a:ext cx="5274365" cy="62285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xmlns="" id="{73DCD214-C6DB-744F-9625-02A650FB7159}"/>
              </a:ext>
            </a:extLst>
          </p:cNvPr>
          <p:cNvSpPr/>
          <p:nvPr/>
        </p:nvSpPr>
        <p:spPr>
          <a:xfrm>
            <a:off x="6096000" y="2370223"/>
            <a:ext cx="5274365" cy="68086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xmlns="" id="{DDB21759-9FEC-B747-95C0-44E8EE6D6C7E}"/>
              </a:ext>
            </a:extLst>
          </p:cNvPr>
          <p:cNvSpPr/>
          <p:nvPr/>
        </p:nvSpPr>
        <p:spPr>
          <a:xfrm>
            <a:off x="744208" y="3075688"/>
            <a:ext cx="5274365" cy="68086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59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6CC9236-3466-1B46-AD56-806C833FC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Meinungen der Experten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xmlns="" id="{27322A5B-6488-8648-88EB-1182449448FD}"/>
              </a:ext>
            </a:extLst>
          </p:cNvPr>
          <p:cNvGrpSpPr/>
          <p:nvPr/>
        </p:nvGrpSpPr>
        <p:grpSpPr>
          <a:xfrm>
            <a:off x="874711" y="1324747"/>
            <a:ext cx="3287312" cy="3878317"/>
            <a:chOff x="1780032" y="1330903"/>
            <a:chExt cx="3287312" cy="3878317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xmlns="" id="{4223B501-B411-2E41-9A6E-476B4E389929}"/>
                </a:ext>
              </a:extLst>
            </p:cNvPr>
            <p:cNvSpPr/>
            <p:nvPr/>
          </p:nvSpPr>
          <p:spPr>
            <a:xfrm>
              <a:off x="1780032" y="1499917"/>
              <a:ext cx="3287312" cy="37093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51999" rtlCol="0" anchor="t"/>
            <a:lstStyle/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Nutzer wird nicht mit zu vielen Informationen überfordert</a:t>
              </a:r>
            </a:p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Gute Übersichtlichkeit über die verschiedenen Lösungen</a:t>
              </a:r>
            </a:p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Auswahl von Zielen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xmlns="" id="{9FABCFF3-E737-5F4D-8655-9FE3354B6A40}"/>
                </a:ext>
              </a:extLst>
            </p:cNvPr>
            <p:cNvSpPr/>
            <p:nvPr/>
          </p:nvSpPr>
          <p:spPr>
            <a:xfrm>
              <a:off x="1977041" y="1330903"/>
              <a:ext cx="88587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Positiv 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xmlns="" id="{9C7B0FAC-3BC8-9141-9524-E659F9B8290D}"/>
              </a:ext>
            </a:extLst>
          </p:cNvPr>
          <p:cNvGrpSpPr/>
          <p:nvPr/>
        </p:nvGrpSpPr>
        <p:grpSpPr>
          <a:xfrm>
            <a:off x="4521399" y="1324747"/>
            <a:ext cx="3287312" cy="3878317"/>
            <a:chOff x="1780032" y="1330903"/>
            <a:chExt cx="3287312" cy="3878317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xmlns="" id="{9F1005B5-D98A-5843-9604-AE69DD82B813}"/>
                </a:ext>
              </a:extLst>
            </p:cNvPr>
            <p:cNvSpPr/>
            <p:nvPr/>
          </p:nvSpPr>
          <p:spPr>
            <a:xfrm>
              <a:off x="1780032" y="1499917"/>
              <a:ext cx="3287312" cy="37093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51999" rtlCol="0" anchor="t"/>
            <a:lstStyle/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Andere / erweiterte Angabe von Fakten</a:t>
              </a: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Abwägen der verschiedenen Lösungen ist schwierig</a:t>
              </a:r>
            </a:p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Fehlende Erklärungen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xmlns="" id="{5DFBB683-1200-E84F-B46E-DA0D2F6D2D62}"/>
                </a:ext>
              </a:extLst>
            </p:cNvPr>
            <p:cNvSpPr/>
            <p:nvPr/>
          </p:nvSpPr>
          <p:spPr>
            <a:xfrm>
              <a:off x="1977040" y="1330903"/>
              <a:ext cx="2639543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Verbesserungspotential 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xmlns="" id="{D447D450-B96F-F645-B20E-3E43A258FDAA}"/>
              </a:ext>
            </a:extLst>
          </p:cNvPr>
          <p:cNvGrpSpPr/>
          <p:nvPr/>
        </p:nvGrpSpPr>
        <p:grpSpPr>
          <a:xfrm>
            <a:off x="8168087" y="1324747"/>
            <a:ext cx="3287312" cy="3878317"/>
            <a:chOff x="1780032" y="1330903"/>
            <a:chExt cx="3287312" cy="3878317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xmlns="" id="{A71AB0D9-3D29-FB49-BC29-374BA373E0AB}"/>
                </a:ext>
              </a:extLst>
            </p:cNvPr>
            <p:cNvSpPr/>
            <p:nvPr/>
          </p:nvSpPr>
          <p:spPr>
            <a:xfrm>
              <a:off x="1780032" y="1499917"/>
              <a:ext cx="3287312" cy="37093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51999" rtlCol="0" anchor="t"/>
            <a:lstStyle/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Assistenz warnt, dass nach einiger Zeit nicht mehr alle Lösungen zur Verfügung stehen</a:t>
              </a:r>
            </a:p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Bei der Durchführung der Lösung unterstützen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xmlns="" id="{50C5900B-51BA-F048-93D6-830E713D0A98}"/>
                </a:ext>
              </a:extLst>
            </p:cNvPr>
            <p:cNvSpPr/>
            <p:nvPr/>
          </p:nvSpPr>
          <p:spPr>
            <a:xfrm>
              <a:off x="1977041" y="1330903"/>
              <a:ext cx="2354688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Fehlende Funktionen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7556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1F459B3-5CC9-8141-8CBB-3D63C0BD6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1030288"/>
            <a:ext cx="2001636" cy="1162402"/>
          </a:xfrm>
        </p:spPr>
      </p:pic>
      <p:cxnSp>
        <p:nvCxnSpPr>
          <p:cNvPr id="7" name="Gerade Verbindung mit Pfeil 6"/>
          <p:cNvCxnSpPr/>
          <p:nvPr/>
        </p:nvCxnSpPr>
        <p:spPr>
          <a:xfrm>
            <a:off x="3048000" y="1611489"/>
            <a:ext cx="6461760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pieren 2"/>
          <p:cNvGrpSpPr/>
          <p:nvPr/>
        </p:nvGrpSpPr>
        <p:grpSpPr>
          <a:xfrm>
            <a:off x="11050364" y="915854"/>
            <a:ext cx="810070" cy="810070"/>
            <a:chOff x="871314" y="3149131"/>
            <a:chExt cx="810070" cy="810070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198650">
              <a:off x="871314" y="3149131"/>
              <a:ext cx="810070" cy="810070"/>
            </a:xfrm>
            <a:prstGeom prst="rect">
              <a:avLst/>
            </a:prstGeom>
          </p:spPr>
        </p:pic>
        <p:pic>
          <p:nvPicPr>
            <p:cNvPr id="6" name="Inhaltsplatzhalter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73781">
              <a:off x="1005188" y="3309074"/>
              <a:ext cx="589210" cy="48609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8" name="Oval 52">
            <a:extLst>
              <a:ext uri="{FF2B5EF4-FFF2-40B4-BE49-F238E27FC236}">
                <a16:creationId xmlns:a16="http://schemas.microsoft.com/office/drawing/2014/main" xmlns="" id="{A7F525C7-2BB3-7741-BE0A-A91605F6B414}"/>
              </a:ext>
            </a:extLst>
          </p:cNvPr>
          <p:cNvSpPr/>
          <p:nvPr/>
        </p:nvSpPr>
        <p:spPr>
          <a:xfrm>
            <a:off x="10021249" y="505988"/>
            <a:ext cx="631371" cy="544912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Oval 53">
            <a:extLst>
              <a:ext uri="{FF2B5EF4-FFF2-40B4-BE49-F238E27FC236}">
                <a16:creationId xmlns:a16="http://schemas.microsoft.com/office/drawing/2014/main" xmlns="" id="{7A84F289-E89F-8342-8791-347A0E4F5BF9}"/>
              </a:ext>
            </a:extLst>
          </p:cNvPr>
          <p:cNvSpPr/>
          <p:nvPr/>
        </p:nvSpPr>
        <p:spPr>
          <a:xfrm>
            <a:off x="9585822" y="2724007"/>
            <a:ext cx="402771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Oval 54">
            <a:extLst>
              <a:ext uri="{FF2B5EF4-FFF2-40B4-BE49-F238E27FC236}">
                <a16:creationId xmlns:a16="http://schemas.microsoft.com/office/drawing/2014/main" xmlns="" id="{A65E12B4-4201-2148-B5CA-CF3C353E009F}"/>
              </a:ext>
            </a:extLst>
          </p:cNvPr>
          <p:cNvSpPr/>
          <p:nvPr/>
        </p:nvSpPr>
        <p:spPr>
          <a:xfrm>
            <a:off x="10805023" y="2676101"/>
            <a:ext cx="402772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xmlns="" id="{5B3C06F8-598F-844F-A3A1-C175A796CC1F}"/>
                  </a:ext>
                </a:extLst>
              </p14:cNvPr>
              <p14:cNvContentPartPr/>
              <p14:nvPr/>
            </p14:nvContentPartPr>
            <p14:xfrm>
              <a:off x="9646661" y="1056950"/>
              <a:ext cx="1425960" cy="1722600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5B3C06F8-598F-844F-A3A1-C175A796CC1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34421" y="1044710"/>
                <a:ext cx="1450440" cy="174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xmlns="" id="{082C1878-4FC7-A046-A15C-155DA5A4994F}"/>
                  </a:ext>
                </a:extLst>
              </p14:cNvPr>
              <p14:cNvContentPartPr/>
              <p14:nvPr/>
            </p14:nvContentPartPr>
            <p14:xfrm>
              <a:off x="10255628" y="678984"/>
              <a:ext cx="18360" cy="48600"/>
            </p14:xfrm>
          </p:contentPart>
        </mc:Choice>
        <mc:Fallback xmlns=""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082C1878-4FC7-A046-A15C-155DA5A4994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243388" y="666744"/>
                <a:ext cx="4284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xmlns="" id="{4493D0F5-C439-AB47-A7AB-C5899EB6F429}"/>
                  </a:ext>
                </a:extLst>
              </p14:cNvPr>
              <p14:cNvContentPartPr/>
              <p14:nvPr/>
            </p14:nvContentPartPr>
            <p14:xfrm>
              <a:off x="10482788" y="708504"/>
              <a:ext cx="30240" cy="45000"/>
            </p14:xfrm>
          </p:contentPart>
        </mc:Choice>
        <mc:Fallback xmlns=""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4493D0F5-C439-AB47-A7AB-C5899EB6F42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70548" y="696264"/>
                <a:ext cx="5508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xmlns="" id="{1E33159F-5EDA-7243-9035-848447A03A46}"/>
                  </a:ext>
                </a:extLst>
              </p14:cNvPr>
              <p14:cNvContentPartPr/>
              <p14:nvPr/>
            </p14:nvContentPartPr>
            <p14:xfrm>
              <a:off x="10221815" y="870492"/>
              <a:ext cx="248400" cy="7812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1E33159F-5EDA-7243-9035-848447A03A4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13175" y="861492"/>
                <a:ext cx="266040" cy="9576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Grafik 18">
            <a:extLst>
              <a:ext uri="{FF2B5EF4-FFF2-40B4-BE49-F238E27FC236}">
                <a16:creationId xmlns:a16="http://schemas.microsoft.com/office/drawing/2014/main" xmlns="" id="{3E5CCF41-B5EC-8545-8430-A78ACA0F93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50475" y="256822"/>
            <a:ext cx="728873" cy="728873"/>
          </a:xfrm>
          <a:prstGeom prst="rect">
            <a:avLst/>
          </a:prstGeom>
        </p:spPr>
      </p:pic>
      <p:grpSp>
        <p:nvGrpSpPr>
          <p:cNvPr id="29" name="Gruppieren 28">
            <a:extLst>
              <a:ext uri="{FF2B5EF4-FFF2-40B4-BE49-F238E27FC236}">
                <a16:creationId xmlns:a16="http://schemas.microsoft.com/office/drawing/2014/main" xmlns="" id="{FAE6EC32-92E8-704F-83BA-F308FB46A402}"/>
              </a:ext>
            </a:extLst>
          </p:cNvPr>
          <p:cNvGrpSpPr/>
          <p:nvPr/>
        </p:nvGrpSpPr>
        <p:grpSpPr>
          <a:xfrm>
            <a:off x="853923" y="2342178"/>
            <a:ext cx="4272498" cy="1331417"/>
            <a:chOff x="1780032" y="1330903"/>
            <a:chExt cx="4272498" cy="1331417"/>
          </a:xfrm>
        </p:grpSpPr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xmlns="" id="{2D082488-1F16-6243-8438-DB6727A3BC50}"/>
                </a:ext>
              </a:extLst>
            </p:cNvPr>
            <p:cNvSpPr/>
            <p:nvPr/>
          </p:nvSpPr>
          <p:spPr>
            <a:xfrm>
              <a:off x="1780032" y="1499918"/>
              <a:ext cx="4272498" cy="1162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Nutzer kann Probleme und Lösungen eingeben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Darstellung von Serviceabhängigkeiten</a:t>
              </a:r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xmlns="" id="{456DFC42-7138-5842-B9B8-2933059BB8B0}"/>
                </a:ext>
              </a:extLst>
            </p:cNvPr>
            <p:cNvSpPr/>
            <p:nvPr/>
          </p:nvSpPr>
          <p:spPr>
            <a:xfrm>
              <a:off x="1977040" y="1330903"/>
              <a:ext cx="1694629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User Interface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xmlns="" id="{844F6D30-D5A4-C04A-ADBA-18E25851FDF5}"/>
              </a:ext>
            </a:extLst>
          </p:cNvPr>
          <p:cNvGrpSpPr/>
          <p:nvPr/>
        </p:nvGrpSpPr>
        <p:grpSpPr>
          <a:xfrm>
            <a:off x="853923" y="3941416"/>
            <a:ext cx="4272498" cy="1837549"/>
            <a:chOff x="1780031" y="1330903"/>
            <a:chExt cx="4272498" cy="1837549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xmlns="" id="{8E73C930-D810-B548-B325-2CD71D76ADBB}"/>
                </a:ext>
              </a:extLst>
            </p:cNvPr>
            <p:cNvSpPr/>
            <p:nvPr/>
          </p:nvSpPr>
          <p:spPr>
            <a:xfrm>
              <a:off x="1780031" y="1499917"/>
              <a:ext cx="4272498" cy="16685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Wie werden die Informationen aus der modularen Anlage verarbeitet?</a:t>
              </a: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xmlns="" id="{9511CF2B-BCCD-B648-81EC-E6CF3F16BCED}"/>
                </a:ext>
              </a:extLst>
            </p:cNvPr>
            <p:cNvSpPr/>
            <p:nvPr/>
          </p:nvSpPr>
          <p:spPr>
            <a:xfrm>
              <a:off x="1977040" y="1330903"/>
              <a:ext cx="119532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Assistenz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xmlns="" id="{3D302C86-545B-9A4A-AAB4-6374FD9C12A9}"/>
              </a:ext>
            </a:extLst>
          </p:cNvPr>
          <p:cNvGrpSpPr/>
          <p:nvPr/>
        </p:nvGrpSpPr>
        <p:grpSpPr>
          <a:xfrm>
            <a:off x="5922473" y="3941416"/>
            <a:ext cx="5246420" cy="1837549"/>
            <a:chOff x="1780030" y="1330903"/>
            <a:chExt cx="5246420" cy="1837549"/>
          </a:xfrm>
        </p:grpSpPr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xmlns="" id="{23115AAF-35F2-6442-8E5B-8BD850E80E32}"/>
                </a:ext>
              </a:extLst>
            </p:cNvPr>
            <p:cNvSpPr/>
            <p:nvPr/>
          </p:nvSpPr>
          <p:spPr>
            <a:xfrm>
              <a:off x="1780030" y="1499918"/>
              <a:ext cx="5246420" cy="16685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Welche Informationen muss das MTP bereitstellen, damit die Assistenz Lösungen finden kann?</a:t>
              </a: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xmlns="" id="{7F151E5E-545A-4F40-87DA-17083B145725}"/>
                </a:ext>
              </a:extLst>
            </p:cNvPr>
            <p:cNvSpPr/>
            <p:nvPr/>
          </p:nvSpPr>
          <p:spPr>
            <a:xfrm>
              <a:off x="1977040" y="1330903"/>
              <a:ext cx="1916335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Modulare Anlage</a:t>
              </a:r>
            </a:p>
          </p:txBody>
        </p: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xmlns="" id="{1CA8B657-F9AF-5243-AF7E-BB8501B06F90}"/>
              </a:ext>
            </a:extLst>
          </p:cNvPr>
          <p:cNvGrpSpPr/>
          <p:nvPr/>
        </p:nvGrpSpPr>
        <p:grpSpPr>
          <a:xfrm>
            <a:off x="5905750" y="2342178"/>
            <a:ext cx="2598422" cy="1331417"/>
            <a:chOff x="1780032" y="1330903"/>
            <a:chExt cx="2598422" cy="1331417"/>
          </a:xfrm>
        </p:grpSpPr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xmlns="" id="{02092F8E-6236-034D-B034-00A54F99E62D}"/>
                </a:ext>
              </a:extLst>
            </p:cNvPr>
            <p:cNvSpPr/>
            <p:nvPr/>
          </p:nvSpPr>
          <p:spPr>
            <a:xfrm>
              <a:off x="1780032" y="1499918"/>
              <a:ext cx="2598422" cy="1162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Welches Vorwissen bringen Nutzer mit?</a:t>
              </a:r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xmlns="" id="{1B35C96E-3871-C044-9116-F5A9A8C99AFF}"/>
                </a:ext>
              </a:extLst>
            </p:cNvPr>
            <p:cNvSpPr/>
            <p:nvPr/>
          </p:nvSpPr>
          <p:spPr>
            <a:xfrm>
              <a:off x="1977041" y="1330903"/>
              <a:ext cx="899476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Nutzer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2494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65721FC-DA9D-7F4A-AC0A-E966CE25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Case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496E9BA1-997F-8A42-8359-8118CAA4F8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1030287"/>
            <a:ext cx="3588431" cy="2081769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xmlns="" id="{7BEF158B-37D7-804E-8706-2F4AC3084EAE}"/>
              </a:ext>
            </a:extLst>
          </p:cNvPr>
          <p:cNvSpPr/>
          <p:nvPr/>
        </p:nvSpPr>
        <p:spPr>
          <a:xfrm>
            <a:off x="1785257" y="3657600"/>
            <a:ext cx="631371" cy="544912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507E0D37-7C93-BC4A-AD0C-ABE98E968974}"/>
              </a:ext>
            </a:extLst>
          </p:cNvPr>
          <p:cNvSpPr/>
          <p:nvPr/>
        </p:nvSpPr>
        <p:spPr>
          <a:xfrm>
            <a:off x="1349830" y="5875619"/>
            <a:ext cx="402771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5149A216-9FF4-6B4B-8F2B-828C3DDFA3AF}"/>
              </a:ext>
            </a:extLst>
          </p:cNvPr>
          <p:cNvSpPr/>
          <p:nvPr/>
        </p:nvSpPr>
        <p:spPr>
          <a:xfrm>
            <a:off x="2569031" y="5827713"/>
            <a:ext cx="402772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3" name="Freihand 42">
                <a:extLst>
                  <a:ext uri="{FF2B5EF4-FFF2-40B4-BE49-F238E27FC236}">
                    <a16:creationId xmlns:a16="http://schemas.microsoft.com/office/drawing/2014/main" xmlns="" id="{A0E82E8C-EC6D-9349-9BFA-4A3A2CDCC1E4}"/>
                  </a:ext>
                </a:extLst>
              </p14:cNvPr>
              <p14:cNvContentPartPr/>
              <p14:nvPr/>
            </p14:nvContentPartPr>
            <p14:xfrm>
              <a:off x="1987920" y="3816840"/>
              <a:ext cx="14400" cy="360"/>
            </p14:xfrm>
          </p:contentPart>
        </mc:Choice>
        <mc:Fallback xmlns="">
          <p:pic>
            <p:nvPicPr>
              <p:cNvPr id="43" name="Freihand 42">
                <a:extLst>
                  <a:ext uri="{FF2B5EF4-FFF2-40B4-BE49-F238E27FC236}">
                    <a16:creationId xmlns:a16="http://schemas.microsoft.com/office/drawing/2014/main" id="{A0E82E8C-EC6D-9349-9BFA-4A3A2CDCC1E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79280" y="3807840"/>
                <a:ext cx="320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4" name="Freihand 43">
                <a:extLst>
                  <a:ext uri="{FF2B5EF4-FFF2-40B4-BE49-F238E27FC236}">
                    <a16:creationId xmlns:a16="http://schemas.microsoft.com/office/drawing/2014/main" xmlns="" id="{E50D5434-2140-FA4B-BC8C-7CE04AB8EE66}"/>
                  </a:ext>
                </a:extLst>
              </p14:cNvPr>
              <p14:cNvContentPartPr/>
              <p14:nvPr/>
            </p14:nvContentPartPr>
            <p14:xfrm>
              <a:off x="2233440" y="3815400"/>
              <a:ext cx="6120" cy="11520"/>
            </p14:xfrm>
          </p:contentPart>
        </mc:Choice>
        <mc:Fallback xmlns="">
          <p:pic>
            <p:nvPicPr>
              <p:cNvPr id="44" name="Freihand 43">
                <a:extLst>
                  <a:ext uri="{FF2B5EF4-FFF2-40B4-BE49-F238E27FC236}">
                    <a16:creationId xmlns:a16="http://schemas.microsoft.com/office/drawing/2014/main" id="{E50D5434-2140-FA4B-BC8C-7CE04AB8EE6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4800" y="3806760"/>
                <a:ext cx="2376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7" name="Freihand 46">
                <a:extLst>
                  <a:ext uri="{FF2B5EF4-FFF2-40B4-BE49-F238E27FC236}">
                    <a16:creationId xmlns:a16="http://schemas.microsoft.com/office/drawing/2014/main" xmlns="" id="{27A900A0-707B-0345-98E5-AFA26F328408}"/>
                  </a:ext>
                </a:extLst>
              </p14:cNvPr>
              <p14:cNvContentPartPr/>
              <p14:nvPr/>
            </p14:nvContentPartPr>
            <p14:xfrm>
              <a:off x="1410669" y="4035402"/>
              <a:ext cx="1425960" cy="1895725"/>
            </p14:xfrm>
          </p:contentPart>
        </mc:Choice>
        <mc:Fallback xmlns="">
          <p:pic>
            <p:nvPicPr>
              <p:cNvPr id="47" name="Freihand 46">
                <a:extLst>
                  <a:ext uri="{FF2B5EF4-FFF2-40B4-BE49-F238E27FC236}">
                    <a16:creationId xmlns:a16="http://schemas.microsoft.com/office/drawing/2014/main" id="{27A900A0-707B-0345-98E5-AFA26F32840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02029" y="4026761"/>
                <a:ext cx="1443600" cy="1913368"/>
              </a:xfrm>
              <a:prstGeom prst="rect">
                <a:avLst/>
              </a:prstGeom>
            </p:spPr>
          </p:pic>
        </mc:Fallback>
      </mc:AlternateContent>
      <p:sp>
        <p:nvSpPr>
          <p:cNvPr id="49" name="Abgerundete rechteckige Legende 48">
            <a:extLst>
              <a:ext uri="{FF2B5EF4-FFF2-40B4-BE49-F238E27FC236}">
                <a16:creationId xmlns:a16="http://schemas.microsoft.com/office/drawing/2014/main" xmlns="" id="{C3CD6BDE-7299-4D4A-B8A9-C380C4D21852}"/>
              </a:ext>
            </a:extLst>
          </p:cNvPr>
          <p:cNvSpPr/>
          <p:nvPr/>
        </p:nvSpPr>
        <p:spPr>
          <a:xfrm>
            <a:off x="3256629" y="3440790"/>
            <a:ext cx="2427514" cy="1490439"/>
          </a:xfrm>
          <a:prstGeom prst="wedgeRoundRectCallout">
            <a:avLst>
              <a:gd name="adj1" fmla="val -83165"/>
              <a:gd name="adj2" fmla="val -1711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Es dauert 2 Tage das Modul zu warten.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Unsere Produktion darf nur 3 Stunden still stehen.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xmlns="" id="{74812B0A-9F6B-3B44-B974-C1947644856D}"/>
              </a:ext>
            </a:extLst>
          </p:cNvPr>
          <p:cNvSpPr txBox="1"/>
          <p:nvPr/>
        </p:nvSpPr>
        <p:spPr>
          <a:xfrm>
            <a:off x="1114563" y="3330258"/>
            <a:ext cx="185724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Produktionsleiter</a:t>
            </a:r>
          </a:p>
        </p:txBody>
      </p:sp>
      <p:sp>
        <p:nvSpPr>
          <p:cNvPr id="52" name="Wolkenförmige Legende 51">
            <a:extLst>
              <a:ext uri="{FF2B5EF4-FFF2-40B4-BE49-F238E27FC236}">
                <a16:creationId xmlns:a16="http://schemas.microsoft.com/office/drawing/2014/main" xmlns="" id="{29DB6461-09BA-4847-ADB9-C5C694AA482B}"/>
              </a:ext>
            </a:extLst>
          </p:cNvPr>
          <p:cNvSpPr/>
          <p:nvPr/>
        </p:nvSpPr>
        <p:spPr>
          <a:xfrm>
            <a:off x="9372600" y="2075297"/>
            <a:ext cx="2503714" cy="1302160"/>
          </a:xfrm>
          <a:prstGeom prst="cloudCallout">
            <a:avLst>
              <a:gd name="adj1" fmla="val -76486"/>
              <a:gd name="adj2" fmla="val 7657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Wie kann ich das Problem lösen?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A7F525C7-2BB3-7741-BE0A-A91605F6B414}"/>
              </a:ext>
            </a:extLst>
          </p:cNvPr>
          <p:cNvSpPr/>
          <p:nvPr/>
        </p:nvSpPr>
        <p:spPr>
          <a:xfrm>
            <a:off x="7931141" y="3651550"/>
            <a:ext cx="631371" cy="544912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7A84F289-E89F-8342-8791-347A0E4F5BF9}"/>
              </a:ext>
            </a:extLst>
          </p:cNvPr>
          <p:cNvSpPr/>
          <p:nvPr/>
        </p:nvSpPr>
        <p:spPr>
          <a:xfrm>
            <a:off x="7495714" y="5869569"/>
            <a:ext cx="402771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A65E12B4-4201-2148-B5CA-CF3C353E009F}"/>
              </a:ext>
            </a:extLst>
          </p:cNvPr>
          <p:cNvSpPr/>
          <p:nvPr/>
        </p:nvSpPr>
        <p:spPr>
          <a:xfrm>
            <a:off x="8714915" y="5821663"/>
            <a:ext cx="402772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6" name="Freihand 55">
                <a:extLst>
                  <a:ext uri="{FF2B5EF4-FFF2-40B4-BE49-F238E27FC236}">
                    <a16:creationId xmlns:a16="http://schemas.microsoft.com/office/drawing/2014/main" xmlns="" id="{5B3C06F8-598F-844F-A3A1-C175A796CC1F}"/>
                  </a:ext>
                </a:extLst>
              </p14:cNvPr>
              <p14:cNvContentPartPr/>
              <p14:nvPr/>
            </p14:nvContentPartPr>
            <p14:xfrm>
              <a:off x="7556553" y="4202512"/>
              <a:ext cx="1425960" cy="1722600"/>
            </p14:xfrm>
          </p:contentPart>
        </mc:Choice>
        <mc:Fallback xmlns="">
          <p:pic>
            <p:nvPicPr>
              <p:cNvPr id="56" name="Freihand 55">
                <a:extLst>
                  <a:ext uri="{FF2B5EF4-FFF2-40B4-BE49-F238E27FC236}">
                    <a16:creationId xmlns:a16="http://schemas.microsoft.com/office/drawing/2014/main" id="{5B3C06F8-598F-844F-A3A1-C175A796CC1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47913" y="4193512"/>
                <a:ext cx="1443600" cy="174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0" name="Freihand 59">
                <a:extLst>
                  <a:ext uri="{FF2B5EF4-FFF2-40B4-BE49-F238E27FC236}">
                    <a16:creationId xmlns:a16="http://schemas.microsoft.com/office/drawing/2014/main" xmlns="" id="{082C1878-4FC7-A046-A15C-155DA5A4994F}"/>
                  </a:ext>
                </a:extLst>
              </p14:cNvPr>
              <p14:cNvContentPartPr/>
              <p14:nvPr/>
            </p14:nvContentPartPr>
            <p14:xfrm>
              <a:off x="8165520" y="3824546"/>
              <a:ext cx="18360" cy="48600"/>
            </p14:xfrm>
          </p:contentPart>
        </mc:Choice>
        <mc:Fallback xmlns="">
          <p:pic>
            <p:nvPicPr>
              <p:cNvPr id="60" name="Freihand 59">
                <a:extLst>
                  <a:ext uri="{FF2B5EF4-FFF2-40B4-BE49-F238E27FC236}">
                    <a16:creationId xmlns:a16="http://schemas.microsoft.com/office/drawing/2014/main" id="{082C1878-4FC7-A046-A15C-155DA5A4994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56880" y="3815546"/>
                <a:ext cx="3600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1" name="Freihand 60">
                <a:extLst>
                  <a:ext uri="{FF2B5EF4-FFF2-40B4-BE49-F238E27FC236}">
                    <a16:creationId xmlns:a16="http://schemas.microsoft.com/office/drawing/2014/main" xmlns="" id="{4493D0F5-C439-AB47-A7AB-C5899EB6F429}"/>
                  </a:ext>
                </a:extLst>
              </p14:cNvPr>
              <p14:cNvContentPartPr/>
              <p14:nvPr/>
            </p14:nvContentPartPr>
            <p14:xfrm>
              <a:off x="8392680" y="3854066"/>
              <a:ext cx="30240" cy="45000"/>
            </p14:xfrm>
          </p:contentPart>
        </mc:Choice>
        <mc:Fallback xmlns="">
          <p:pic>
            <p:nvPicPr>
              <p:cNvPr id="61" name="Freihand 60">
                <a:extLst>
                  <a:ext uri="{FF2B5EF4-FFF2-40B4-BE49-F238E27FC236}">
                    <a16:creationId xmlns:a16="http://schemas.microsoft.com/office/drawing/2014/main" id="{4493D0F5-C439-AB47-A7AB-C5899EB6F42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384040" y="3845066"/>
                <a:ext cx="4788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2" name="Freihand 61">
                <a:extLst>
                  <a:ext uri="{FF2B5EF4-FFF2-40B4-BE49-F238E27FC236}">
                    <a16:creationId xmlns:a16="http://schemas.microsoft.com/office/drawing/2014/main" xmlns="" id="{748AF862-0F58-C846-9997-89FE1E796ACE}"/>
                  </a:ext>
                </a:extLst>
              </p14:cNvPr>
              <p14:cNvContentPartPr/>
              <p14:nvPr/>
            </p14:nvContentPartPr>
            <p14:xfrm>
              <a:off x="8168040" y="4057106"/>
              <a:ext cx="295920" cy="19080"/>
            </p14:xfrm>
          </p:contentPart>
        </mc:Choice>
        <mc:Fallback xmlns="">
          <p:pic>
            <p:nvPicPr>
              <p:cNvPr id="62" name="Freihand 61">
                <a:extLst>
                  <a:ext uri="{FF2B5EF4-FFF2-40B4-BE49-F238E27FC236}">
                    <a16:creationId xmlns:a16="http://schemas.microsoft.com/office/drawing/2014/main" id="{748AF862-0F58-C846-9997-89FE1E796AC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59400" y="4048466"/>
                <a:ext cx="313560" cy="36720"/>
              </a:xfrm>
              <a:prstGeom prst="rect">
                <a:avLst/>
              </a:prstGeom>
            </p:spPr>
          </p:pic>
        </mc:Fallback>
      </mc:AlternateContent>
      <p:sp>
        <p:nvSpPr>
          <p:cNvPr id="65" name="Textfeld 64">
            <a:extLst>
              <a:ext uri="{FF2B5EF4-FFF2-40B4-BE49-F238E27FC236}">
                <a16:creationId xmlns:a16="http://schemas.microsoft.com/office/drawing/2014/main" xmlns="" id="{78AA0267-66A5-6246-A3BD-117F333C6256}"/>
              </a:ext>
            </a:extLst>
          </p:cNvPr>
          <p:cNvSpPr txBox="1"/>
          <p:nvPr/>
        </p:nvSpPr>
        <p:spPr>
          <a:xfrm>
            <a:off x="7571256" y="3112056"/>
            <a:ext cx="4780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 dirty="0">
                <a:ln w="22225">
                  <a:solidFill>
                    <a:srgbClr val="000000"/>
                  </a:solidFill>
                  <a:prstDash val="solid"/>
                </a:ln>
                <a:noFill/>
              </a:rPr>
              <a:t>?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xmlns="" id="{74812B0A-9F6B-3B44-B974-C1947644856D}"/>
              </a:ext>
            </a:extLst>
          </p:cNvPr>
          <p:cNvSpPr txBox="1"/>
          <p:nvPr/>
        </p:nvSpPr>
        <p:spPr>
          <a:xfrm>
            <a:off x="7612585" y="2789955"/>
            <a:ext cx="127150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Mitarbeiter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3086100" y="995671"/>
            <a:ext cx="758536" cy="363351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Abgerundetes Rechteck 26"/>
          <p:cNvSpPr/>
          <p:nvPr/>
        </p:nvSpPr>
        <p:spPr>
          <a:xfrm>
            <a:off x="5492749" y="957571"/>
            <a:ext cx="3177715" cy="135766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r Verbinder 5"/>
          <p:cNvCxnSpPr/>
          <p:nvPr/>
        </p:nvCxnSpPr>
        <p:spPr>
          <a:xfrm flipV="1">
            <a:off x="3136900" y="957571"/>
            <a:ext cx="2647950" cy="381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>
            <a:off x="3136900" y="1359022"/>
            <a:ext cx="2473452" cy="926978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bgerundetes Rechteck 4"/>
          <p:cNvSpPr/>
          <p:nvPr/>
        </p:nvSpPr>
        <p:spPr>
          <a:xfrm>
            <a:off x="5606639" y="1026266"/>
            <a:ext cx="2967162" cy="1256547"/>
          </a:xfrm>
          <a:prstGeom prst="roundRect">
            <a:avLst>
              <a:gd name="adj" fmla="val 7683"/>
            </a:avLst>
          </a:pr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4069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BA8FE41-0B04-6748-9CA8-05F0AE818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Zeitplan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xmlns="" id="{995F115A-CBCD-7A4D-8C0A-281259A5A3C1}"/>
              </a:ext>
            </a:extLst>
          </p:cNvPr>
          <p:cNvGrpSpPr/>
          <p:nvPr/>
        </p:nvGrpSpPr>
        <p:grpSpPr>
          <a:xfrm>
            <a:off x="874710" y="1197486"/>
            <a:ext cx="4723201" cy="1735930"/>
            <a:chOff x="874711" y="1484312"/>
            <a:chExt cx="4723201" cy="1735930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xmlns="" id="{783A73D2-C025-644E-A194-3438D291D352}"/>
                </a:ext>
              </a:extLst>
            </p:cNvPr>
            <p:cNvGrpSpPr/>
            <p:nvPr/>
          </p:nvGrpSpPr>
          <p:grpSpPr>
            <a:xfrm>
              <a:off x="874711" y="1484313"/>
              <a:ext cx="4723201" cy="1735929"/>
              <a:chOff x="1780031" y="1330903"/>
              <a:chExt cx="4723201" cy="1735929"/>
            </a:xfrm>
          </p:grpSpPr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xmlns="" id="{4F68B8E9-417E-0141-AE27-E298ED29929C}"/>
                  </a:ext>
                </a:extLst>
              </p:cNvPr>
              <p:cNvSpPr/>
              <p:nvPr/>
            </p:nvSpPr>
            <p:spPr>
              <a:xfrm>
                <a:off x="1780031" y="1499917"/>
                <a:ext cx="4723201" cy="15669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0000"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Welche Informationen müssen angezeigt werden?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Welche Anpassungsmöglichkeiten muss es geben?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Wie interagieren Assistent und Mensch?</a:t>
                </a:r>
              </a:p>
            </p:txBody>
          </p:sp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xmlns="" id="{B2717A64-B61E-B44C-B23D-CB509FB519CA}"/>
                  </a:ext>
                </a:extLst>
              </p:cNvPr>
              <p:cNvSpPr/>
              <p:nvPr/>
            </p:nvSpPr>
            <p:spPr>
              <a:xfrm>
                <a:off x="1977040" y="1330903"/>
                <a:ext cx="1011724" cy="3380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sz="1600" b="1" dirty="0">
                    <a:solidFill>
                      <a:schemeClr val="accent4"/>
                    </a:solidFill>
                  </a:rPr>
                  <a:t>Analyse</a:t>
                </a:r>
              </a:p>
            </p:txBody>
          </p:sp>
        </p:grp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xmlns="" id="{6F92A16E-30FA-A34D-A87A-AD884881288C}"/>
                </a:ext>
              </a:extLst>
            </p:cNvPr>
            <p:cNvSpPr/>
            <p:nvPr/>
          </p:nvSpPr>
          <p:spPr>
            <a:xfrm>
              <a:off x="4360127" y="1484312"/>
              <a:ext cx="104449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de-DE" b="1" dirty="0">
                  <a:solidFill>
                    <a:schemeClr val="accent4"/>
                  </a:solidFill>
                </a:rPr>
                <a:t>23.01.19</a:t>
              </a: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xmlns="" id="{214C6E04-BA76-3048-B247-843530C6F237}"/>
              </a:ext>
            </a:extLst>
          </p:cNvPr>
          <p:cNvGrpSpPr/>
          <p:nvPr/>
        </p:nvGrpSpPr>
        <p:grpSpPr>
          <a:xfrm>
            <a:off x="874710" y="3269627"/>
            <a:ext cx="4723201" cy="2552785"/>
            <a:chOff x="874711" y="1484312"/>
            <a:chExt cx="4723201" cy="2552785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xmlns="" id="{CF154C31-9B1A-6844-82C6-BEC64AE64B76}"/>
                </a:ext>
              </a:extLst>
            </p:cNvPr>
            <p:cNvGrpSpPr/>
            <p:nvPr/>
          </p:nvGrpSpPr>
          <p:grpSpPr>
            <a:xfrm>
              <a:off x="874711" y="1484313"/>
              <a:ext cx="4723201" cy="2552784"/>
              <a:chOff x="1780031" y="1330903"/>
              <a:chExt cx="4723201" cy="2552784"/>
            </a:xfrm>
          </p:grpSpPr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xmlns="" id="{5D41E86D-96E1-F64F-B645-811FEF9C3566}"/>
                  </a:ext>
                </a:extLst>
              </p:cNvPr>
              <p:cNvSpPr/>
              <p:nvPr/>
            </p:nvSpPr>
            <p:spPr>
              <a:xfrm>
                <a:off x="1780031" y="1499917"/>
                <a:ext cx="4723201" cy="2383770"/>
              </a:xfrm>
              <a:prstGeom prst="rect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tIns="180000"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b="1" dirty="0">
                    <a:solidFill>
                      <a:schemeClr val="tx1"/>
                    </a:solidFill>
                  </a:rPr>
                  <a:t>Konzeptuelles Design</a:t>
                </a:r>
              </a:p>
              <a:p>
                <a:pPr marL="697230" lvl="1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Welche Informationen sind miteinander verknüpft?</a:t>
                </a:r>
              </a:p>
              <a:p>
                <a:pPr marL="697230" lvl="1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Welche Funktionen hängen zusammen?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b="1" dirty="0">
                    <a:solidFill>
                      <a:schemeClr val="tx1"/>
                    </a:solidFill>
                  </a:rPr>
                  <a:t>Physikalisches Design</a:t>
                </a:r>
              </a:p>
              <a:p>
                <a:pPr marL="697230" lvl="1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Wie werden die Informationen dargestellt?</a:t>
                </a:r>
              </a:p>
            </p:txBody>
          </p:sp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xmlns="" id="{829E215D-25C5-FE42-A84B-E10BE5590901}"/>
                  </a:ext>
                </a:extLst>
              </p:cNvPr>
              <p:cNvSpPr/>
              <p:nvPr/>
            </p:nvSpPr>
            <p:spPr>
              <a:xfrm>
                <a:off x="1977040" y="1330903"/>
                <a:ext cx="1095748" cy="3380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sz="1600" b="1" dirty="0">
                    <a:solidFill>
                      <a:schemeClr val="accent4"/>
                    </a:solidFill>
                  </a:rPr>
                  <a:t>Konzept</a:t>
                </a:r>
              </a:p>
            </p:txBody>
          </p:sp>
        </p:grp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xmlns="" id="{3D7F9058-E672-2A4D-9BB1-013BCCC5ACE0}"/>
                </a:ext>
              </a:extLst>
            </p:cNvPr>
            <p:cNvSpPr/>
            <p:nvPr/>
          </p:nvSpPr>
          <p:spPr>
            <a:xfrm>
              <a:off x="4360127" y="1484312"/>
              <a:ext cx="104449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de-DE" b="1" dirty="0">
                  <a:solidFill>
                    <a:schemeClr val="accent4"/>
                  </a:solidFill>
                </a:rPr>
                <a:t>05.02.19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xmlns="" id="{76C873CF-9A61-9B4A-9A7F-7A0A6A11ECCC}"/>
              </a:ext>
            </a:extLst>
          </p:cNvPr>
          <p:cNvGrpSpPr/>
          <p:nvPr/>
        </p:nvGrpSpPr>
        <p:grpSpPr>
          <a:xfrm>
            <a:off x="6588173" y="1197486"/>
            <a:ext cx="4723201" cy="1197322"/>
            <a:chOff x="874711" y="1484312"/>
            <a:chExt cx="4723201" cy="1197322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xmlns="" id="{02621200-51DD-6A4C-86C6-6B2A72D512E2}"/>
                </a:ext>
              </a:extLst>
            </p:cNvPr>
            <p:cNvGrpSpPr/>
            <p:nvPr/>
          </p:nvGrpSpPr>
          <p:grpSpPr>
            <a:xfrm>
              <a:off x="874711" y="1484313"/>
              <a:ext cx="4723201" cy="1197321"/>
              <a:chOff x="1780031" y="1330903"/>
              <a:chExt cx="4723201" cy="1197321"/>
            </a:xfrm>
          </p:grpSpPr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xmlns="" id="{ED0E09EA-1DC6-1249-841E-901E17F3D0B6}"/>
                  </a:ext>
                </a:extLst>
              </p:cNvPr>
              <p:cNvSpPr/>
              <p:nvPr/>
            </p:nvSpPr>
            <p:spPr>
              <a:xfrm>
                <a:off x="1780031" y="1499918"/>
                <a:ext cx="4723201" cy="1028306"/>
              </a:xfrm>
              <a:prstGeom prst="rect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tIns="180000"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Grafischer Aufbau des Prototypen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Funktionen implementieren</a:t>
                </a:r>
              </a:p>
            </p:txBody>
          </p:sp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xmlns="" id="{753356B5-7EB8-3F4A-96E1-8FF10B332D06}"/>
                  </a:ext>
                </a:extLst>
              </p:cNvPr>
              <p:cNvSpPr/>
              <p:nvPr/>
            </p:nvSpPr>
            <p:spPr>
              <a:xfrm>
                <a:off x="1977040" y="1330903"/>
                <a:ext cx="1994865" cy="3380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Implementierung</a:t>
                </a:r>
              </a:p>
            </p:txBody>
          </p:sp>
        </p:grp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xmlns="" id="{63DF4C62-579D-3249-9CFF-878DBD32F80A}"/>
                </a:ext>
              </a:extLst>
            </p:cNvPr>
            <p:cNvSpPr/>
            <p:nvPr/>
          </p:nvSpPr>
          <p:spPr>
            <a:xfrm>
              <a:off x="4360127" y="1484312"/>
              <a:ext cx="104449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de-DE" b="1" dirty="0">
                  <a:solidFill>
                    <a:schemeClr val="accent4"/>
                  </a:solidFill>
                </a:rPr>
                <a:t>20.03.19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xmlns="" id="{8E929239-873F-A040-A4FF-CF41E574A33B}"/>
              </a:ext>
            </a:extLst>
          </p:cNvPr>
          <p:cNvGrpSpPr/>
          <p:nvPr/>
        </p:nvGrpSpPr>
        <p:grpSpPr>
          <a:xfrm>
            <a:off x="6588173" y="2570675"/>
            <a:ext cx="4723201" cy="1965183"/>
            <a:chOff x="874711" y="1484312"/>
            <a:chExt cx="4723201" cy="1965183"/>
          </a:xfrm>
        </p:grpSpPr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xmlns="" id="{F47E6093-9AA6-8F4B-B80B-776943FCB73D}"/>
                </a:ext>
              </a:extLst>
            </p:cNvPr>
            <p:cNvGrpSpPr/>
            <p:nvPr/>
          </p:nvGrpSpPr>
          <p:grpSpPr>
            <a:xfrm>
              <a:off x="874711" y="1484313"/>
              <a:ext cx="4723201" cy="1965182"/>
              <a:chOff x="1780031" y="1330903"/>
              <a:chExt cx="4723201" cy="1965182"/>
            </a:xfrm>
          </p:grpSpPr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xmlns="" id="{4059FEBC-2EFF-ED47-98FF-010C8401FADA}"/>
                  </a:ext>
                </a:extLst>
              </p:cNvPr>
              <p:cNvSpPr/>
              <p:nvPr/>
            </p:nvSpPr>
            <p:spPr>
              <a:xfrm>
                <a:off x="1780031" y="1499917"/>
                <a:ext cx="4723201" cy="1796168"/>
              </a:xfrm>
              <a:prstGeom prst="rect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tIns="180000"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Konzept auf einen weiteren </a:t>
                </a:r>
                <a:r>
                  <a:rPr lang="de-DE" dirty="0" err="1">
                    <a:solidFill>
                      <a:schemeClr val="tx1"/>
                    </a:solidFill>
                  </a:rPr>
                  <a:t>Use</a:t>
                </a:r>
                <a:r>
                  <a:rPr lang="de-DE" dirty="0">
                    <a:solidFill>
                      <a:schemeClr val="tx1"/>
                    </a:solidFill>
                  </a:rPr>
                  <a:t> Case anwenden?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Vergleich PFE und Assistenzsystem?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Experteninterviews zur Einschätzung der Bedienbarkeit?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Erläutern, was Assistenz kann/nicht kann</a:t>
                </a:r>
              </a:p>
            </p:txBody>
          </p:sp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xmlns="" id="{A6C74FE9-D83D-2346-A400-58BA4229E830}"/>
                  </a:ext>
                </a:extLst>
              </p:cNvPr>
              <p:cNvSpPr/>
              <p:nvPr/>
            </p:nvSpPr>
            <p:spPr>
              <a:xfrm>
                <a:off x="1977040" y="1330903"/>
                <a:ext cx="1403852" cy="3380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Verifikation</a:t>
                </a:r>
              </a:p>
            </p:txBody>
          </p:sp>
        </p:grp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xmlns="" id="{1EDE063D-852E-324C-A77E-EFB1A1CCD783}"/>
                </a:ext>
              </a:extLst>
            </p:cNvPr>
            <p:cNvSpPr/>
            <p:nvPr/>
          </p:nvSpPr>
          <p:spPr>
            <a:xfrm>
              <a:off x="4360127" y="1484312"/>
              <a:ext cx="104449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de-DE" b="1" dirty="0">
                  <a:solidFill>
                    <a:schemeClr val="accent4"/>
                  </a:solidFill>
                </a:rPr>
                <a:t>17.04.19</a:t>
              </a: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xmlns="" id="{076AA3C9-476D-4D45-B8BE-E0951E23CBCF}"/>
              </a:ext>
            </a:extLst>
          </p:cNvPr>
          <p:cNvGrpSpPr/>
          <p:nvPr/>
        </p:nvGrpSpPr>
        <p:grpSpPr>
          <a:xfrm>
            <a:off x="6588174" y="4711724"/>
            <a:ext cx="4723201" cy="1110688"/>
            <a:chOff x="874711" y="1484312"/>
            <a:chExt cx="4723201" cy="1110688"/>
          </a:xfrm>
        </p:grpSpPr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xmlns="" id="{B404C1CC-6DF7-B648-9CCB-5E2E9AFEB672}"/>
                </a:ext>
              </a:extLst>
            </p:cNvPr>
            <p:cNvGrpSpPr/>
            <p:nvPr/>
          </p:nvGrpSpPr>
          <p:grpSpPr>
            <a:xfrm>
              <a:off x="874711" y="1484313"/>
              <a:ext cx="4723201" cy="1110687"/>
              <a:chOff x="1780031" y="1330903"/>
              <a:chExt cx="4723201" cy="1110687"/>
            </a:xfrm>
          </p:grpSpPr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xmlns="" id="{4BDB37D7-D054-A942-8D6D-F9B2EF0F9FF6}"/>
                  </a:ext>
                </a:extLst>
              </p:cNvPr>
              <p:cNvSpPr/>
              <p:nvPr/>
            </p:nvSpPr>
            <p:spPr>
              <a:xfrm>
                <a:off x="1780031" y="1499918"/>
                <a:ext cx="4723201" cy="941672"/>
              </a:xfrm>
              <a:prstGeom prst="rect">
                <a:avLst/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tIns="180000"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Korrekturlesen</a:t>
                </a:r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xmlns="" id="{3A6CCD76-DF2E-A745-8BA8-2A2DA3CA1050}"/>
                  </a:ext>
                </a:extLst>
              </p:cNvPr>
              <p:cNvSpPr/>
              <p:nvPr/>
            </p:nvSpPr>
            <p:spPr>
              <a:xfrm>
                <a:off x="1977040" y="1330903"/>
                <a:ext cx="957804" cy="3380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b="1" dirty="0">
                    <a:solidFill>
                      <a:schemeClr val="accent6"/>
                    </a:solidFill>
                  </a:rPr>
                  <a:t>Abgabe</a:t>
                </a:r>
              </a:p>
            </p:txBody>
          </p:sp>
        </p:grp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xmlns="" id="{117072ED-37EF-E943-B866-F06DD4235CB3}"/>
                </a:ext>
              </a:extLst>
            </p:cNvPr>
            <p:cNvSpPr/>
            <p:nvPr/>
          </p:nvSpPr>
          <p:spPr>
            <a:xfrm>
              <a:off x="4360127" y="1484312"/>
              <a:ext cx="104449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de-DE" b="1" dirty="0">
                  <a:solidFill>
                    <a:schemeClr val="accent6"/>
                  </a:solidFill>
                </a:rPr>
                <a:t>02.05.19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0393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[Bai18] </a:t>
            </a:r>
          </a:p>
          <a:p>
            <a:r>
              <a:rPr lang="de-DE" dirty="0"/>
              <a:t>[BFP11]	Tilmann </a:t>
            </a:r>
            <a:r>
              <a:rPr lang="de-DE" dirty="0" err="1"/>
              <a:t>Betsch</a:t>
            </a:r>
            <a:r>
              <a:rPr lang="de-DE" dirty="0"/>
              <a:t>, Joachim Funke und Henning Plessner. </a:t>
            </a:r>
            <a:r>
              <a:rPr lang="de-DE" i="1" dirty="0"/>
              <a:t>Denken - Urteilen, Entscheiden, Problemlösen</a:t>
            </a:r>
            <a:r>
              <a:rPr lang="de-DE" dirty="0"/>
              <a:t>. 	 Berlin Heidelberg: ﻿Springer-Verlag, 2011. </a:t>
            </a:r>
          </a:p>
          <a:p>
            <a:r>
              <a:rPr lang="de-DE" dirty="0"/>
              <a:t>[Mül18]	Romy Müller. „</a:t>
            </a:r>
            <a:r>
              <a:rPr lang="en" dirty="0"/>
              <a:t>Cognitive challenges of changeability: adjustment to system changes and transfer of 	knowledge in modular chemical plants”. In: Cognition, Technology and Work 21.1 (2018), S. 113-131.</a:t>
            </a:r>
          </a:p>
          <a:p>
            <a:r>
              <a:rPr lang="en" dirty="0"/>
              <a:t>[Urb+12]	</a:t>
            </a:r>
            <a:r>
              <a:rPr lang="de-DE" dirty="0"/>
              <a:t>Leon </a:t>
            </a:r>
            <a:r>
              <a:rPr lang="de-DE" dirty="0" err="1"/>
              <a:t>Urbas</a:t>
            </a:r>
            <a:r>
              <a:rPr lang="de-DE" dirty="0"/>
              <a:t>, Stephan Bleuel, Tobias Jäger, Stephan Schmitz, Lars </a:t>
            </a:r>
            <a:r>
              <a:rPr lang="de-DE" dirty="0" err="1"/>
              <a:t>Evetz</a:t>
            </a:r>
            <a:r>
              <a:rPr lang="de-DE" dirty="0"/>
              <a:t> und Tobias </a:t>
            </a:r>
            <a:r>
              <a:rPr lang="de-DE" dirty="0" err="1"/>
              <a:t>Nekolla</a:t>
            </a:r>
            <a:r>
              <a:rPr lang="de-DE" dirty="0"/>
              <a:t>. 	„Automatisierung von Prozessmodulen“. In: </a:t>
            </a:r>
            <a:r>
              <a:rPr lang="de-DE" i="1" dirty="0" err="1"/>
              <a:t>Atp</a:t>
            </a:r>
            <a:r>
              <a:rPr lang="de-DE" i="1" dirty="0"/>
              <a:t> Edition </a:t>
            </a:r>
            <a:r>
              <a:rPr lang="de-DE" dirty="0"/>
              <a:t>1-2 (2012), S. 44–53. </a:t>
            </a:r>
          </a:p>
          <a:p>
            <a:r>
              <a:rPr lang="de-DE" dirty="0"/>
              <a:t>[Wan05]	</a:t>
            </a:r>
            <a:r>
              <a:rPr lang="en" dirty="0"/>
              <a:t>H. </a:t>
            </a:r>
            <a:r>
              <a:rPr lang="en" dirty="0" err="1"/>
              <a:t>Wandke</a:t>
            </a:r>
            <a:r>
              <a:rPr lang="en" dirty="0"/>
              <a:t>. „Assistance in human-machine interaction: A conceptual framework and a proposal for a 	taxonomy“. In: </a:t>
            </a:r>
            <a:r>
              <a:rPr lang="en" i="1" dirty="0"/>
              <a:t>Theoretical Issues in Ergonomics Science </a:t>
            </a:r>
            <a:r>
              <a:rPr lang="en" dirty="0"/>
              <a:t>6.2 (2005), S. 129– 155. </a:t>
            </a:r>
            <a:endParaRPr lang="de-DE" dirty="0"/>
          </a:p>
          <a:p>
            <a:r>
              <a:rPr lang="de-DE" dirty="0"/>
              <a:t>[Wei+18]	Kirsten </a:t>
            </a:r>
            <a:r>
              <a:rPr lang="de-DE" dirty="0" err="1"/>
              <a:t>Weisner</a:t>
            </a:r>
            <a:r>
              <a:rPr lang="de-DE" dirty="0"/>
              <a:t>, Marco Knittel, Sascha </a:t>
            </a:r>
            <a:r>
              <a:rPr lang="de-DE" dirty="0" err="1"/>
              <a:t>Wischniewski</a:t>
            </a:r>
            <a:r>
              <a:rPr lang="de-DE" dirty="0"/>
              <a:t>, Thomas </a:t>
            </a:r>
            <a:r>
              <a:rPr lang="de-DE" dirty="0" err="1"/>
              <a:t>Jaitner</a:t>
            </a:r>
            <a:r>
              <a:rPr lang="de-DE" dirty="0"/>
              <a:t>, Heiko </a:t>
            </a:r>
            <a:r>
              <a:rPr lang="de-DE" dirty="0" err="1"/>
              <a:t>Enderlein</a:t>
            </a:r>
            <a:r>
              <a:rPr lang="de-DE" dirty="0"/>
              <a:t>, Peter </a:t>
            </a:r>
            <a:r>
              <a:rPr lang="de-DE" dirty="0" err="1"/>
              <a:t>Kuhlang</a:t>
            </a:r>
            <a:r>
              <a:rPr lang="de-DE" dirty="0"/>
              <a:t> 	und Jochen </a:t>
            </a:r>
            <a:r>
              <a:rPr lang="de-DE" dirty="0" err="1"/>
              <a:t>Deuse</a:t>
            </a:r>
            <a:r>
              <a:rPr lang="de-DE" dirty="0"/>
              <a:t>. „Assistenzsystem zur Individualisierung der Arbeitsgestaltung“ </a:t>
            </a:r>
          </a:p>
          <a:p>
            <a:endParaRPr lang="de-DE" dirty="0"/>
          </a:p>
          <a:p>
            <a:r>
              <a:rPr lang="en" dirty="0"/>
              <a:t> </a:t>
            </a:r>
          </a:p>
          <a:p>
            <a:endParaRPr lang="en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5465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6AE9039D-A97A-1348-B85E-C1CBBAEAC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4714" y="4764396"/>
            <a:ext cx="10438871" cy="1334525"/>
          </a:xfrm>
        </p:spPr>
        <p:txBody>
          <a:bodyPr/>
          <a:lstStyle/>
          <a:p>
            <a:r>
              <a:rPr lang="de-DE" b="1" dirty="0"/>
              <a:t>Für spätere Fragen:</a:t>
            </a:r>
            <a:br>
              <a:rPr lang="de-DE" b="1" dirty="0"/>
            </a:br>
            <a:endParaRPr lang="de-DE" b="1" dirty="0"/>
          </a:p>
          <a:p>
            <a:r>
              <a:rPr lang="de-DE" dirty="0"/>
              <a:t>	</a:t>
            </a:r>
            <a:r>
              <a:rPr lang="de-DE" dirty="0" err="1"/>
              <a:t>meret.feldkemper@tu-dresden.de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306470B7-1C34-794F-AAAA-978C5A77B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3584114"/>
            <a:ext cx="10438873" cy="972108"/>
          </a:xfrm>
        </p:spPr>
        <p:txBody>
          <a:bodyPr anchor="ctr"/>
          <a:lstStyle/>
          <a:p>
            <a:r>
              <a:rPr lang="de-DE" dirty="0"/>
              <a:t>Vielen Dank für Ihre Aufmerksamkeit!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8BFAE0AD-6B6F-7D46-B734-E35EC976BB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124" y="1588636"/>
            <a:ext cx="5433480" cy="140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86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Handlungsziele aufzugeben ist die einfachste Methode ein Problem loszuwerden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Meret Feldkemper, meret.feldkemper@tu-dresden.de</a:t>
            </a:r>
          </a:p>
        </p:txBody>
      </p:sp>
    </p:spTree>
    <p:extLst>
      <p:ext uri="{BB962C8B-B14F-4D97-AF65-F5344CB8AC3E}">
        <p14:creationId xmlns:p14="http://schemas.microsoft.com/office/powerpoint/2010/main" val="1707941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81" y="233186"/>
            <a:ext cx="9899548" cy="5749925"/>
          </a:xfrm>
        </p:spPr>
      </p:pic>
    </p:spTree>
    <p:extLst>
      <p:ext uri="{BB962C8B-B14F-4D97-AF65-F5344CB8AC3E}">
        <p14:creationId xmlns:p14="http://schemas.microsoft.com/office/powerpoint/2010/main" val="3005946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55" y="242537"/>
            <a:ext cx="9900000" cy="5740389"/>
          </a:xfrm>
        </p:spPr>
      </p:pic>
    </p:spTree>
    <p:extLst>
      <p:ext uri="{BB962C8B-B14F-4D97-AF65-F5344CB8AC3E}">
        <p14:creationId xmlns:p14="http://schemas.microsoft.com/office/powerpoint/2010/main" val="1911905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55" y="242534"/>
            <a:ext cx="9900000" cy="5715592"/>
          </a:xfrm>
        </p:spPr>
      </p:pic>
    </p:spTree>
    <p:extLst>
      <p:ext uri="{BB962C8B-B14F-4D97-AF65-F5344CB8AC3E}">
        <p14:creationId xmlns:p14="http://schemas.microsoft.com/office/powerpoint/2010/main" val="1489759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D5AEAFE-EC04-F24C-A17A-158A347CC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Zustandsdiagramm Prototyp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xmlns="" id="{43E904B5-FC63-2245-8D6F-9995C0DEC09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679" y="1484313"/>
            <a:ext cx="8166755" cy="4344987"/>
          </a:xfrm>
        </p:spPr>
      </p:pic>
    </p:spTree>
    <p:extLst>
      <p:ext uri="{BB962C8B-B14F-4D97-AF65-F5344CB8AC3E}">
        <p14:creationId xmlns:p14="http://schemas.microsoft.com/office/powerpoint/2010/main" val="2416058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CFD5523-7851-A043-B6A9-AB16F57D8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Aktivitätsdiagramm Prototyp – Zustand Problem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xmlns="" id="{4161DFCC-B7ED-104E-A55F-5805A7DFB48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338" y="1484313"/>
            <a:ext cx="8489436" cy="4344987"/>
          </a:xfrm>
        </p:spPr>
      </p:pic>
    </p:spTree>
    <p:extLst>
      <p:ext uri="{BB962C8B-B14F-4D97-AF65-F5344CB8AC3E}">
        <p14:creationId xmlns:p14="http://schemas.microsoft.com/office/powerpoint/2010/main" val="7717191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408D667-F505-6949-BA79-5C28AA792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Aktivitätsdiagramm Prototyp - Zustand Lösungen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xmlns="" id="{A5757A64-2FEB-194F-9D1D-E341434C0D3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57" y="1484313"/>
            <a:ext cx="10010398" cy="4344987"/>
          </a:xfrm>
        </p:spPr>
      </p:pic>
    </p:spTree>
    <p:extLst>
      <p:ext uri="{BB962C8B-B14F-4D97-AF65-F5344CB8AC3E}">
        <p14:creationId xmlns:p14="http://schemas.microsoft.com/office/powerpoint/2010/main" val="1174394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D53ED9D-320B-244E-B0A4-990B8FD6A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modulare Anlage bietet dem Anlagenbediener mehr Flexibilität, stellt ihn aber auch vor neue Herausforderungen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xmlns="" id="{783A73D2-C025-644E-A194-3438D291D352}"/>
              </a:ext>
            </a:extLst>
          </p:cNvPr>
          <p:cNvGrpSpPr/>
          <p:nvPr/>
        </p:nvGrpSpPr>
        <p:grpSpPr>
          <a:xfrm>
            <a:off x="874712" y="1309443"/>
            <a:ext cx="5040000" cy="3474431"/>
            <a:chOff x="1780032" y="1330903"/>
            <a:chExt cx="5040000" cy="3474431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780032" y="1499918"/>
              <a:ext cx="5040000" cy="33054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b="1" dirty="0">
                  <a:solidFill>
                    <a:schemeClr val="tx1"/>
                  </a:solidFill>
                </a:rPr>
                <a:t>Hohe Flexibilität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xmlns="" id="{B2717A64-B61E-B44C-B23D-CB509FB519CA}"/>
                </a:ext>
              </a:extLst>
            </p:cNvPr>
            <p:cNvSpPr/>
            <p:nvPr/>
          </p:nvSpPr>
          <p:spPr>
            <a:xfrm>
              <a:off x="1977041" y="1330903"/>
              <a:ext cx="299523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Modulare Anlagen [Urb+12]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xmlns="" id="{783A73D2-C025-644E-A194-3438D291D352}"/>
              </a:ext>
            </a:extLst>
          </p:cNvPr>
          <p:cNvGrpSpPr/>
          <p:nvPr/>
        </p:nvGrpSpPr>
        <p:grpSpPr>
          <a:xfrm>
            <a:off x="6415399" y="1309443"/>
            <a:ext cx="5040000" cy="3474431"/>
            <a:chOff x="1780032" y="1330903"/>
            <a:chExt cx="5040000" cy="3474431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780032" y="1499918"/>
              <a:ext cx="5040000" cy="3305416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endParaRPr lang="de-DE" b="1" dirty="0" smtClean="0"/>
            </a:p>
            <a:p>
              <a:pPr>
                <a:spcBef>
                  <a:spcPts val="1200"/>
                </a:spcBef>
              </a:pPr>
              <a:r>
                <a:rPr lang="de-DE" b="1" dirty="0" smtClean="0"/>
                <a:t/>
              </a:r>
              <a:br>
                <a:rPr lang="de-DE" b="1" dirty="0" smtClean="0"/>
              </a:br>
              <a:r>
                <a:rPr lang="de-DE" b="1" dirty="0" smtClean="0"/>
                <a:t/>
              </a:r>
              <a:br>
                <a:rPr lang="de-DE" b="1" dirty="0" smtClean="0"/>
              </a:br>
              <a:endParaRPr lang="de-DE" b="1" dirty="0" smtClean="0"/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endParaRPr lang="de-DE" b="1" dirty="0"/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endParaRPr lang="de-DE" b="1" dirty="0" smtClean="0"/>
            </a:p>
            <a:p>
              <a:pPr>
                <a:spcBef>
                  <a:spcPts val="1200"/>
                </a:spcBef>
              </a:pPr>
              <a:endParaRPr lang="de-DE" b="1" dirty="0" smtClean="0"/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b="1" dirty="0" smtClean="0"/>
                <a:t>Probleme </a:t>
              </a:r>
              <a:r>
                <a:rPr lang="de-DE" b="1" dirty="0"/>
                <a:t>können nicht mehr auf Grundlage von umfangreicher Erfahrung gelöst werden</a:t>
              </a:r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xmlns="" id="{B2717A64-B61E-B44C-B23D-CB509FB519CA}"/>
                </a:ext>
              </a:extLst>
            </p:cNvPr>
            <p:cNvSpPr/>
            <p:nvPr/>
          </p:nvSpPr>
          <p:spPr>
            <a:xfrm>
              <a:off x="1977040" y="1330903"/>
              <a:ext cx="2995231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6"/>
                  </a:solidFill>
                </a:rPr>
                <a:t>Herausforderungen [Mül18]</a:t>
              </a:r>
            </a:p>
          </p:txBody>
        </p:sp>
      </p:grp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7" t="3864"/>
          <a:stretch/>
        </p:blipFill>
        <p:spPr>
          <a:xfrm>
            <a:off x="1071721" y="1729408"/>
            <a:ext cx="4631278" cy="2335696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5114798" y="4023931"/>
            <a:ext cx="6014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rgbClr val="000000"/>
                </a:solidFill>
              </a:rPr>
              <a:t>[Bai18]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xmlns="" id="{9E133217-0E83-CE44-963B-7BFA06B4C221}"/>
              </a:ext>
            </a:extLst>
          </p:cNvPr>
          <p:cNvSpPr/>
          <p:nvPr/>
        </p:nvSpPr>
        <p:spPr>
          <a:xfrm>
            <a:off x="874711" y="5135154"/>
            <a:ext cx="5040001" cy="810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xmlns="" id="{A4D8356B-5BF0-A340-A4FB-E9640C94CE72}"/>
              </a:ext>
            </a:extLst>
          </p:cNvPr>
          <p:cNvGrpSpPr/>
          <p:nvPr/>
        </p:nvGrpSpPr>
        <p:grpSpPr>
          <a:xfrm>
            <a:off x="874712" y="4952889"/>
            <a:ext cx="10580687" cy="1000941"/>
            <a:chOff x="874712" y="4952889"/>
            <a:chExt cx="10580687" cy="1000941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874712" y="5121903"/>
              <a:ext cx="10580687" cy="8105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>
                <a:lnSpc>
                  <a:spcPct val="150000"/>
                </a:lnSpc>
              </a:pP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xmlns="" id="{B2717A64-B61E-B44C-B23D-CB509FB519CA}"/>
                </a:ext>
              </a:extLst>
            </p:cNvPr>
            <p:cNvSpPr/>
            <p:nvPr/>
          </p:nvSpPr>
          <p:spPr>
            <a:xfrm>
              <a:off x="1071722" y="4952889"/>
              <a:ext cx="2995229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2"/>
                  </a:solidFill>
                </a:rPr>
                <a:t>Assistenzsysteme [Wei+18]</a:t>
              </a: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xmlns="" id="{C408373B-E69C-E74C-ADA7-001371D0BB2B}"/>
                </a:ext>
              </a:extLst>
            </p:cNvPr>
            <p:cNvSpPr/>
            <p:nvPr/>
          </p:nvSpPr>
          <p:spPr>
            <a:xfrm>
              <a:off x="874713" y="5121903"/>
              <a:ext cx="5040000" cy="810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physische und psychische Beanspruchung optimieren – Überlast vermeiden</a:t>
              </a: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xmlns="" id="{2C6C81A5-27A0-5947-A34A-B70FDFB60F1A}"/>
                </a:ext>
              </a:extLst>
            </p:cNvPr>
            <p:cNvSpPr/>
            <p:nvPr/>
          </p:nvSpPr>
          <p:spPr>
            <a:xfrm>
              <a:off x="6415398" y="5143284"/>
              <a:ext cx="5040000" cy="810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Zusammenhänge darstellen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alle Faktoren berücksichtigen</a:t>
              </a:r>
            </a:p>
          </p:txBody>
        </p:sp>
      </p:grp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2" t="3705" r="2899"/>
          <a:stretch/>
        </p:blipFill>
        <p:spPr>
          <a:xfrm>
            <a:off x="6612407" y="1719781"/>
            <a:ext cx="2139951" cy="1262912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0" t="12569" r="2789" b="13023"/>
          <a:stretch/>
        </p:blipFill>
        <p:spPr>
          <a:xfrm>
            <a:off x="7234189" y="3055004"/>
            <a:ext cx="3585085" cy="101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05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0623DED-DC16-7843-8D93-20186F3EC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Zustandsdiagramm Navigation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xmlns="" id="{3C05055E-ACB1-E04D-ABDF-725E50C20C8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2461948"/>
            <a:ext cx="10580687" cy="1934104"/>
          </a:xfrm>
        </p:spPr>
      </p:pic>
    </p:spTree>
    <p:extLst>
      <p:ext uri="{BB962C8B-B14F-4D97-AF65-F5344CB8AC3E}">
        <p14:creationId xmlns:p14="http://schemas.microsoft.com/office/powerpoint/2010/main" val="2580817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0587004-B7DF-5045-9C0B-0660C21B2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Zustandsdiagramm Rezept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xmlns="" id="{BA32FF54-8004-EC4C-B451-9DE95BCEFAC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870" y="1484313"/>
            <a:ext cx="9858373" cy="4344987"/>
          </a:xfrm>
        </p:spPr>
      </p:pic>
    </p:spTree>
    <p:extLst>
      <p:ext uri="{BB962C8B-B14F-4D97-AF65-F5344CB8AC3E}">
        <p14:creationId xmlns:p14="http://schemas.microsoft.com/office/powerpoint/2010/main" val="3480394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358FD0C-BC9C-224A-97DC-50E85919E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Aktivitätsdiagramm Rezept – Zustand </a:t>
            </a:r>
            <a:r>
              <a:rPr lang="de-DE" dirty="0" err="1"/>
              <a:t>Procedures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xmlns="" id="{90D70A80-F13E-4148-9767-D676A469764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32" y="1484313"/>
            <a:ext cx="10184649" cy="4344987"/>
          </a:xfrm>
        </p:spPr>
      </p:pic>
    </p:spTree>
    <p:extLst>
      <p:ext uri="{BB962C8B-B14F-4D97-AF65-F5344CB8AC3E}">
        <p14:creationId xmlns:p14="http://schemas.microsoft.com/office/powerpoint/2010/main" val="431744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2C746DA-5BDE-0D47-83E3-DB7A3A00B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Aktivitätsdiagramm Rezept – Zustand </a:t>
            </a:r>
            <a:r>
              <a:rPr lang="de-DE" dirty="0" err="1"/>
              <a:t>Steps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xmlns="" id="{EDCE88AD-E358-BB42-8E08-A95860B38BC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3" y="1606570"/>
            <a:ext cx="10580687" cy="4100473"/>
          </a:xfrm>
        </p:spPr>
      </p:pic>
    </p:spTree>
    <p:extLst>
      <p:ext uri="{BB962C8B-B14F-4D97-AF65-F5344CB8AC3E}">
        <p14:creationId xmlns:p14="http://schemas.microsoft.com/office/powerpoint/2010/main" val="5433294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Informationen können dem Nutzer durch unterschiedliche </a:t>
            </a:r>
            <a:r>
              <a:rPr lang="de-DE" dirty="0">
                <a:solidFill>
                  <a:schemeClr val="accent4"/>
                </a:solidFill>
              </a:rPr>
              <a:t>Geräte</a:t>
            </a:r>
            <a:r>
              <a:rPr lang="de-DE" dirty="0"/>
              <a:t> zur Verfügung gestellt werden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242" y="33994"/>
            <a:ext cx="648758" cy="64875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1682785"/>
            <a:ext cx="810070" cy="81007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14" y="3149131"/>
            <a:ext cx="810070" cy="81007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291" y="1726632"/>
            <a:ext cx="810070" cy="81007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291" y="3149131"/>
            <a:ext cx="810070" cy="81007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291" y="4577086"/>
            <a:ext cx="810071" cy="810071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4577087"/>
            <a:ext cx="810070" cy="81007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9" name="Gruppieren 18"/>
          <p:cNvGrpSpPr/>
          <p:nvPr/>
        </p:nvGrpSpPr>
        <p:grpSpPr>
          <a:xfrm>
            <a:off x="1780032" y="1388605"/>
            <a:ext cx="3730752" cy="1229417"/>
            <a:chOff x="1780032" y="1330903"/>
            <a:chExt cx="3730752" cy="1229417"/>
          </a:xfrm>
        </p:grpSpPr>
        <p:sp>
          <p:nvSpPr>
            <p:cNvPr id="11" name="Rechteck 10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Wenige, wichtige Informationen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 err="1">
                  <a:solidFill>
                    <a:schemeClr val="tx1"/>
                  </a:solidFill>
                </a:rPr>
                <a:t>Handsfree</a:t>
              </a:r>
              <a:endParaRPr lang="de-DE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Informationen über Nutzer</a:t>
              </a:r>
            </a:p>
          </p:txBody>
        </p:sp>
        <p:sp>
          <p:nvSpPr>
            <p:cNvPr id="18" name="Rechteck 17"/>
            <p:cNvSpPr/>
            <p:nvPr/>
          </p:nvSpPr>
          <p:spPr>
            <a:xfrm>
              <a:off x="1977040" y="1330903"/>
              <a:ext cx="151657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 err="1">
                  <a:solidFill>
                    <a:schemeClr val="accent4"/>
                  </a:solidFill>
                </a:rPr>
                <a:t>Smartwatch</a:t>
              </a:r>
              <a:endParaRPr lang="de-DE" b="1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1780634" y="2854951"/>
            <a:ext cx="3730752" cy="1229417"/>
            <a:chOff x="1780032" y="1330903"/>
            <a:chExt cx="3730752" cy="1229417"/>
          </a:xfrm>
        </p:grpSpPr>
        <p:sp>
          <p:nvSpPr>
            <p:cNvPr id="21" name="Rechteck 20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Einfach zu Handhaben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Nur eine Hand frei</a:t>
              </a:r>
            </a:p>
          </p:txBody>
        </p:sp>
        <p:sp>
          <p:nvSpPr>
            <p:cNvPr id="22" name="Rechteck 21"/>
            <p:cNvSpPr/>
            <p:nvPr/>
          </p:nvSpPr>
          <p:spPr>
            <a:xfrm>
              <a:off x="1977040" y="1330903"/>
              <a:ext cx="887478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Tablet</a:t>
              </a:r>
            </a:p>
          </p:txBody>
        </p:sp>
      </p:grpSp>
      <p:grpSp>
        <p:nvGrpSpPr>
          <p:cNvPr id="23" name="Gruppieren 22"/>
          <p:cNvGrpSpPr/>
          <p:nvPr/>
        </p:nvGrpSpPr>
        <p:grpSpPr>
          <a:xfrm>
            <a:off x="7319612" y="1388605"/>
            <a:ext cx="3730752" cy="1229417"/>
            <a:chOff x="1780032" y="1330903"/>
            <a:chExt cx="3730752" cy="1229417"/>
          </a:xfrm>
        </p:grpSpPr>
        <p:sp>
          <p:nvSpPr>
            <p:cNvPr id="24" name="Rechteck 23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Bereitstellung von Informationen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 err="1">
                  <a:solidFill>
                    <a:schemeClr val="tx1"/>
                  </a:solidFill>
                </a:rPr>
                <a:t>Handsfree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5" name="Rechteck 24"/>
            <p:cNvSpPr/>
            <p:nvPr/>
          </p:nvSpPr>
          <p:spPr>
            <a:xfrm>
              <a:off x="1977040" y="1330903"/>
              <a:ext cx="1090932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Headset</a:t>
              </a:r>
            </a:p>
          </p:txBody>
        </p:sp>
      </p:grpSp>
      <p:grpSp>
        <p:nvGrpSpPr>
          <p:cNvPr id="26" name="Gruppieren 25"/>
          <p:cNvGrpSpPr/>
          <p:nvPr/>
        </p:nvGrpSpPr>
        <p:grpSpPr>
          <a:xfrm>
            <a:off x="7319612" y="2854951"/>
            <a:ext cx="3730752" cy="1229417"/>
            <a:chOff x="1780032" y="1330903"/>
            <a:chExt cx="3730752" cy="1229417"/>
          </a:xfrm>
        </p:grpSpPr>
        <p:sp>
          <p:nvSpPr>
            <p:cNvPr id="27" name="Rechteck 26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Einblenden von Informationen in das Sichtfeld</a:t>
              </a:r>
            </a:p>
          </p:txBody>
        </p:sp>
        <p:sp>
          <p:nvSpPr>
            <p:cNvPr id="28" name="Rechteck 27"/>
            <p:cNvSpPr/>
            <p:nvPr/>
          </p:nvSpPr>
          <p:spPr>
            <a:xfrm>
              <a:off x="1977040" y="1330903"/>
              <a:ext cx="1090932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AR-Brille</a:t>
              </a:r>
            </a:p>
          </p:txBody>
        </p:sp>
      </p:grpSp>
      <p:grpSp>
        <p:nvGrpSpPr>
          <p:cNvPr id="29" name="Gruppieren 28"/>
          <p:cNvGrpSpPr/>
          <p:nvPr/>
        </p:nvGrpSpPr>
        <p:grpSpPr>
          <a:xfrm>
            <a:off x="7319612" y="4282907"/>
            <a:ext cx="3730752" cy="1229417"/>
            <a:chOff x="1780032" y="1330903"/>
            <a:chExt cx="3730752" cy="1229417"/>
          </a:xfrm>
        </p:grpSpPr>
        <p:sp>
          <p:nvSpPr>
            <p:cNvPr id="30" name="Rechteck 29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Beleuchtung des wichtigen Objekts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Fest verbaut</a:t>
              </a:r>
            </a:p>
          </p:txBody>
        </p:sp>
        <p:sp>
          <p:nvSpPr>
            <p:cNvPr id="31" name="Rechteck 30"/>
            <p:cNvSpPr/>
            <p:nvPr/>
          </p:nvSpPr>
          <p:spPr>
            <a:xfrm>
              <a:off x="1977040" y="1330903"/>
              <a:ext cx="117018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Projektor</a:t>
              </a:r>
            </a:p>
          </p:txBody>
        </p:sp>
      </p:grpSp>
      <p:grpSp>
        <p:nvGrpSpPr>
          <p:cNvPr id="32" name="Gruppieren 31"/>
          <p:cNvGrpSpPr/>
          <p:nvPr/>
        </p:nvGrpSpPr>
        <p:grpSpPr>
          <a:xfrm>
            <a:off x="1772363" y="4282907"/>
            <a:ext cx="3730752" cy="1229417"/>
            <a:chOff x="1780032" y="1330903"/>
            <a:chExt cx="3730752" cy="1229417"/>
          </a:xfrm>
        </p:grpSpPr>
        <p:sp>
          <p:nvSpPr>
            <p:cNvPr id="33" name="Rechteck 32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Stationär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Großes Display</a:t>
              </a:r>
            </a:p>
          </p:txBody>
        </p:sp>
        <p:sp>
          <p:nvSpPr>
            <p:cNvPr id="34" name="Rechteck 33"/>
            <p:cNvSpPr/>
            <p:nvPr/>
          </p:nvSpPr>
          <p:spPr>
            <a:xfrm>
              <a:off x="1977040" y="1330903"/>
              <a:ext cx="2053989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Desktopcomputer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5893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4"/>
                </a:solidFill>
              </a:rPr>
              <a:t>Kommunikation </a:t>
            </a:r>
            <a:r>
              <a:rPr lang="de-DE" dirty="0"/>
              <a:t>zwischen Mensch und Maschine kann vielfältig erfolgen</a:t>
            </a:r>
            <a:endParaRPr lang="de-DE" dirty="0">
              <a:solidFill>
                <a:schemeClr val="accent4"/>
              </a:solidFill>
            </a:endParaRPr>
          </a:p>
        </p:txBody>
      </p:sp>
      <p:pic>
        <p:nvPicPr>
          <p:cNvPr id="4" name="Inhaltsplatzhalt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398" y="0"/>
            <a:ext cx="736601" cy="736601"/>
          </a:xfrm>
          <a:prstGeom prst="rect">
            <a:avLst/>
          </a:prstGeom>
          <a:ln>
            <a:noFill/>
          </a:ln>
        </p:spPr>
      </p:pic>
      <p:grpSp>
        <p:nvGrpSpPr>
          <p:cNvPr id="5" name="Gruppieren 4"/>
          <p:cNvGrpSpPr/>
          <p:nvPr/>
        </p:nvGrpSpPr>
        <p:grpSpPr>
          <a:xfrm>
            <a:off x="7724646" y="1396228"/>
            <a:ext cx="3730752" cy="1229417"/>
            <a:chOff x="1780032" y="1330903"/>
            <a:chExt cx="3730752" cy="1229417"/>
          </a:xfrm>
        </p:grpSpPr>
        <p:sp>
          <p:nvSpPr>
            <p:cNvPr id="6" name="Rechteck 5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Gruppiert Interaktionselemente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Vielfältige Verwendung</a:t>
              </a:r>
            </a:p>
          </p:txBody>
        </p:sp>
        <p:sp>
          <p:nvSpPr>
            <p:cNvPr id="7" name="Rechteck 6"/>
            <p:cNvSpPr/>
            <p:nvPr/>
          </p:nvSpPr>
          <p:spPr>
            <a:xfrm>
              <a:off x="1977040" y="1330903"/>
              <a:ext cx="2148776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Formulare/Masken</a:t>
              </a:r>
            </a:p>
          </p:txBody>
        </p:sp>
      </p:grpSp>
      <p:grpSp>
        <p:nvGrpSpPr>
          <p:cNvPr id="8" name="Gruppieren 7"/>
          <p:cNvGrpSpPr/>
          <p:nvPr/>
        </p:nvGrpSpPr>
        <p:grpSpPr>
          <a:xfrm>
            <a:off x="7724646" y="2838531"/>
            <a:ext cx="3730752" cy="1229417"/>
            <a:chOff x="1780032" y="1330903"/>
            <a:chExt cx="3730752" cy="1229417"/>
          </a:xfrm>
        </p:grpSpPr>
        <p:sp>
          <p:nvSpPr>
            <p:cNvPr id="9" name="Rechteck 8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Abgegrenzter steuerbarer Bereich</a:t>
              </a:r>
            </a:p>
          </p:txBody>
        </p:sp>
        <p:sp>
          <p:nvSpPr>
            <p:cNvPr id="10" name="Rechteck 9"/>
            <p:cNvSpPr/>
            <p:nvPr/>
          </p:nvSpPr>
          <p:spPr>
            <a:xfrm>
              <a:off x="1977040" y="1330903"/>
              <a:ext cx="98271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Fenster</a:t>
              </a:r>
            </a:p>
          </p:txBody>
        </p:sp>
      </p:grpSp>
      <p:grpSp>
        <p:nvGrpSpPr>
          <p:cNvPr id="11" name="Gruppieren 10"/>
          <p:cNvGrpSpPr/>
          <p:nvPr/>
        </p:nvGrpSpPr>
        <p:grpSpPr>
          <a:xfrm>
            <a:off x="7724646" y="4283404"/>
            <a:ext cx="3730752" cy="1229417"/>
            <a:chOff x="1780032" y="1330903"/>
            <a:chExt cx="3730752" cy="1229417"/>
          </a:xfrm>
        </p:grpSpPr>
        <p:sp>
          <p:nvSpPr>
            <p:cNvPr id="12" name="Rechteck 11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Direkte Bearbeitung der Objekte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Größe, Position verändern</a:t>
              </a:r>
            </a:p>
          </p:txBody>
        </p:sp>
        <p:sp>
          <p:nvSpPr>
            <p:cNvPr id="13" name="Rechteck 12"/>
            <p:cNvSpPr/>
            <p:nvPr/>
          </p:nvSpPr>
          <p:spPr>
            <a:xfrm>
              <a:off x="1977040" y="1330903"/>
              <a:ext cx="240144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Direkte Manipulation</a:t>
              </a:r>
            </a:p>
          </p:txBody>
        </p:sp>
      </p:grpSp>
      <p:grpSp>
        <p:nvGrpSpPr>
          <p:cNvPr id="14" name="Gruppieren 13"/>
          <p:cNvGrpSpPr/>
          <p:nvPr/>
        </p:nvGrpSpPr>
        <p:grpSpPr>
          <a:xfrm>
            <a:off x="874713" y="1396228"/>
            <a:ext cx="4934768" cy="1229417"/>
            <a:chOff x="1780032" y="1330903"/>
            <a:chExt cx="4934768" cy="1229417"/>
          </a:xfrm>
        </p:grpSpPr>
        <p:sp>
          <p:nvSpPr>
            <p:cNvPr id="15" name="Rechteck 14"/>
            <p:cNvSpPr/>
            <p:nvPr/>
          </p:nvSpPr>
          <p:spPr>
            <a:xfrm>
              <a:off x="1780032" y="1499917"/>
              <a:ext cx="4934768" cy="10604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Entsteht beim Lösen einer Aufgabe in Kooperation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Es sind mehrere Schritte notwendig</a:t>
              </a:r>
            </a:p>
          </p:txBody>
        </p:sp>
        <p:sp>
          <p:nvSpPr>
            <p:cNvPr id="16" name="Rechteck 15"/>
            <p:cNvSpPr/>
            <p:nvPr/>
          </p:nvSpPr>
          <p:spPr>
            <a:xfrm>
              <a:off x="1977039" y="1330903"/>
              <a:ext cx="4198166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6"/>
                  </a:solidFill>
                </a:rPr>
                <a:t>Dialog zwischen Mensch und Maschine</a:t>
              </a:r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2078728" y="2838530"/>
            <a:ext cx="3730752" cy="1229418"/>
            <a:chOff x="1780032" y="1414270"/>
            <a:chExt cx="3730752" cy="1229418"/>
          </a:xfrm>
        </p:grpSpPr>
        <p:sp>
          <p:nvSpPr>
            <p:cNvPr id="18" name="Rechteck 17"/>
            <p:cNvSpPr/>
            <p:nvPr/>
          </p:nvSpPr>
          <p:spPr>
            <a:xfrm>
              <a:off x="1780032" y="1583285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Eingabe über Tastatur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Mensch muss sich erinnern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benutzerbestimmt</a:t>
              </a:r>
            </a:p>
          </p:txBody>
        </p:sp>
        <p:sp>
          <p:nvSpPr>
            <p:cNvPr id="19" name="Rechteck 18"/>
            <p:cNvSpPr/>
            <p:nvPr/>
          </p:nvSpPr>
          <p:spPr>
            <a:xfrm>
              <a:off x="1977040" y="1414270"/>
              <a:ext cx="1393834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Kommando</a:t>
              </a:r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2078728" y="4283404"/>
            <a:ext cx="3730752" cy="1229417"/>
            <a:chOff x="1780032" y="1330903"/>
            <a:chExt cx="3730752" cy="1229417"/>
          </a:xfrm>
        </p:grpSpPr>
        <p:sp>
          <p:nvSpPr>
            <p:cNvPr id="21" name="Rechteck 20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/>
                  </a:solidFill>
                </a:rPr>
                <a:t>Sortierte Kommandos in Liste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/>
                  </a:solidFill>
                </a:rPr>
                <a:t>Auswahl durch Nutzer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/>
                  </a:solidFill>
                </a:rPr>
                <a:t>Statisches Menü: systembestimmt</a:t>
              </a:r>
            </a:p>
          </p:txBody>
        </p:sp>
        <p:sp>
          <p:nvSpPr>
            <p:cNvPr id="22" name="Rechteck 21"/>
            <p:cNvSpPr/>
            <p:nvPr/>
          </p:nvSpPr>
          <p:spPr>
            <a:xfrm>
              <a:off x="1977040" y="1330903"/>
              <a:ext cx="80428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Menü</a:t>
              </a:r>
            </a:p>
          </p:txBody>
        </p:sp>
      </p:grpSp>
      <p:pic>
        <p:nvPicPr>
          <p:cNvPr id="23" name="Grafik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20" y="4577619"/>
            <a:ext cx="810000" cy="810000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20" y="1690443"/>
            <a:ext cx="810000" cy="810000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20" y="3132746"/>
            <a:ext cx="810000" cy="810000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20" y="4577619"/>
            <a:ext cx="810000" cy="810000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20" y="3132746"/>
            <a:ext cx="810000" cy="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464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Funktionen, die Assistenz übernehmen kann, unterscheiden sich anhand der Ebenen in einem Unternehmen</a:t>
            </a:r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175466920"/>
              </p:ext>
            </p:extLst>
          </p:nvPr>
        </p:nvGraphicFramePr>
        <p:xfrm>
          <a:off x="874713" y="1484315"/>
          <a:ext cx="10580688" cy="4192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41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3662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4989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83152">
                <a:tc>
                  <a:txBody>
                    <a:bodyPr/>
                    <a:lstStyle/>
                    <a:p>
                      <a:r>
                        <a:rPr lang="de-DE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Ebenen eines Unternehmens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Zeitliche Anforderungen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Automatisierungsfunktionen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66550">
                <a:tc>
                  <a:txBody>
                    <a:bodyPr/>
                    <a:lstStyle/>
                    <a:p>
                      <a:r>
                        <a:rPr lang="de-DE" dirty="0"/>
                        <a:t>Unternehmensführung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Monate, Jahre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Kostenanalysen, statistische Auswertungen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66550">
                <a:tc>
                  <a:txBody>
                    <a:bodyPr/>
                    <a:lstStyle/>
                    <a:p>
                      <a:r>
                        <a:rPr lang="de-DE" dirty="0"/>
                        <a:t>Produktionsplanung</a:t>
                      </a:r>
                      <a:r>
                        <a:rPr lang="de-DE" baseline="0" dirty="0"/>
                        <a:t> und Betriebsleitung</a:t>
                      </a:r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Monate, Wochen, Tage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Betriebsablaufplanung, </a:t>
                      </a:r>
                      <a:r>
                        <a:rPr lang="de-DE" b="1" dirty="0">
                          <a:solidFill>
                            <a:schemeClr val="accent4"/>
                          </a:solidFill>
                        </a:rPr>
                        <a:t>Kapazitätsoptimierung</a:t>
                      </a:r>
                      <a:r>
                        <a:rPr lang="de-DE" dirty="0"/>
                        <a:t>, Auswertung der Prozessergebnisse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66550">
                <a:tc>
                  <a:txBody>
                    <a:bodyPr/>
                    <a:lstStyle/>
                    <a:p>
                      <a:r>
                        <a:rPr lang="de-DE" dirty="0"/>
                        <a:t>Leitung technische Prozesse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Stunden,</a:t>
                      </a:r>
                      <a:r>
                        <a:rPr lang="de-DE" baseline="0" dirty="0"/>
                        <a:t> Minuten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Prozessüberwachung, An- und Abfahrten,</a:t>
                      </a:r>
                      <a:r>
                        <a:rPr lang="de-DE" baseline="0" dirty="0"/>
                        <a:t> </a:t>
                      </a:r>
                      <a:r>
                        <a:rPr lang="de-DE" b="1" baseline="0" dirty="0">
                          <a:solidFill>
                            <a:schemeClr val="accent4"/>
                          </a:solidFill>
                        </a:rPr>
                        <a:t>Störungsbehandlung</a:t>
                      </a:r>
                      <a:r>
                        <a:rPr lang="de-DE" baseline="0" dirty="0"/>
                        <a:t>, Prozessführung, Prozesssicherung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66550">
                <a:tc>
                  <a:txBody>
                    <a:bodyPr/>
                    <a:lstStyle/>
                    <a:p>
                      <a:r>
                        <a:rPr lang="de-DE" dirty="0"/>
                        <a:t>Prozessgrößen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Sekunden, Millisekunden,</a:t>
                      </a:r>
                      <a:r>
                        <a:rPr lang="de-DE" baseline="0" dirty="0"/>
                        <a:t> Mikrosekunden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Messen, Steuern,</a:t>
                      </a:r>
                      <a:r>
                        <a:rPr lang="de-DE" baseline="0" dirty="0"/>
                        <a:t> Stellen, Regeln, Verriegelungen, Not-Bedienen von Prozessgrößen, </a:t>
                      </a:r>
                      <a:r>
                        <a:rPr lang="de-DE" b="1" baseline="0" dirty="0">
                          <a:solidFill>
                            <a:schemeClr val="accent4"/>
                          </a:solidFill>
                        </a:rPr>
                        <a:t>Abschalten</a:t>
                      </a:r>
                      <a:r>
                        <a:rPr lang="de-DE" baseline="0" dirty="0"/>
                        <a:t>, </a:t>
                      </a:r>
                      <a:r>
                        <a:rPr lang="de-DE" b="1" baseline="0" dirty="0">
                          <a:solidFill>
                            <a:schemeClr val="accent4"/>
                          </a:solidFill>
                        </a:rPr>
                        <a:t>Schutz</a:t>
                      </a:r>
                      <a:endParaRPr lang="de-DE" b="1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xmlns="" id="{8931C094-1625-A446-B2FF-B51DE0FA36CB}"/>
              </a:ext>
            </a:extLst>
          </p:cNvPr>
          <p:cNvSpPr/>
          <p:nvPr/>
        </p:nvSpPr>
        <p:spPr>
          <a:xfrm>
            <a:off x="874712" y="2923797"/>
            <a:ext cx="10580687" cy="93568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28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61E505A-8173-1347-AE02-C6C2BDD42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Agenda: Was ist zu tun, um den Nutzer sinnvoll bei der Lösung des Problems zu helfen?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xmlns="" id="{4F68B8E9-417E-0141-AE27-E298ED29929C}"/>
              </a:ext>
            </a:extLst>
          </p:cNvPr>
          <p:cNvSpPr/>
          <p:nvPr/>
        </p:nvSpPr>
        <p:spPr>
          <a:xfrm>
            <a:off x="2031275" y="4838552"/>
            <a:ext cx="2269902" cy="838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dirty="0">
                <a:solidFill>
                  <a:schemeClr val="tx1"/>
                </a:solidFill>
              </a:rPr>
              <a:t>Wie kann dem Nutzer geholfen werden?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xmlns="" id="{4F68B8E9-417E-0141-AE27-E298ED29929C}"/>
              </a:ext>
            </a:extLst>
          </p:cNvPr>
          <p:cNvSpPr/>
          <p:nvPr/>
        </p:nvSpPr>
        <p:spPr>
          <a:xfrm>
            <a:off x="3261501" y="1411863"/>
            <a:ext cx="2452791" cy="838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dirty="0">
                <a:solidFill>
                  <a:schemeClr val="tx1"/>
                </a:solidFill>
              </a:rPr>
              <a:t>Was will und sollte der Nutzer wissen?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xmlns="" id="{4F68B8E9-417E-0141-AE27-E298ED29929C}"/>
              </a:ext>
            </a:extLst>
          </p:cNvPr>
          <p:cNvSpPr/>
          <p:nvPr/>
        </p:nvSpPr>
        <p:spPr>
          <a:xfrm>
            <a:off x="6403913" y="1414335"/>
            <a:ext cx="1994688" cy="838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dirty="0">
                <a:solidFill>
                  <a:schemeClr val="tx1"/>
                </a:solidFill>
              </a:rPr>
              <a:t>Ist der Nutzer jetzt glücklich?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xmlns="" id="{4F68B8E9-417E-0141-AE27-E298ED29929C}"/>
              </a:ext>
            </a:extLst>
          </p:cNvPr>
          <p:cNvSpPr/>
          <p:nvPr/>
        </p:nvSpPr>
        <p:spPr>
          <a:xfrm>
            <a:off x="4832117" y="4852277"/>
            <a:ext cx="2190929" cy="838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dirty="0">
                <a:solidFill>
                  <a:schemeClr val="tx1"/>
                </a:solidFill>
              </a:rPr>
              <a:t>So könnte man dem Nutzer helfen!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xmlns="" id="{4F68B8E9-417E-0141-AE27-E298ED29929C}"/>
              </a:ext>
            </a:extLst>
          </p:cNvPr>
          <p:cNvSpPr/>
          <p:nvPr/>
        </p:nvSpPr>
        <p:spPr>
          <a:xfrm>
            <a:off x="7547755" y="4852277"/>
            <a:ext cx="2648778" cy="838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dirty="0">
                <a:solidFill>
                  <a:schemeClr val="tx1"/>
                </a:solidFill>
              </a:rPr>
              <a:t>Das muss noch getan werden!</a:t>
            </a:r>
          </a:p>
        </p:txBody>
      </p:sp>
      <p:cxnSp>
        <p:nvCxnSpPr>
          <p:cNvPr id="12" name="Gerader Verbinder 11"/>
          <p:cNvCxnSpPr/>
          <p:nvPr/>
        </p:nvCxnSpPr>
        <p:spPr>
          <a:xfrm flipV="1">
            <a:off x="3223098" y="3166192"/>
            <a:ext cx="0" cy="167236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 flipV="1">
            <a:off x="4493465" y="2250690"/>
            <a:ext cx="0" cy="893437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>
            <a:stCxn id="9" idx="0"/>
          </p:cNvCxnSpPr>
          <p:nvPr/>
        </p:nvCxnSpPr>
        <p:spPr>
          <a:xfrm flipV="1">
            <a:off x="5927582" y="3213927"/>
            <a:ext cx="0" cy="163835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 flipV="1">
            <a:off x="7401257" y="2241121"/>
            <a:ext cx="0" cy="903007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/>
          <p:nvPr/>
        </p:nvCxnSpPr>
        <p:spPr>
          <a:xfrm flipV="1">
            <a:off x="8546592" y="3200202"/>
            <a:ext cx="0" cy="163835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Oval 52">
            <a:extLst>
              <a:ext uri="{FF2B5EF4-FFF2-40B4-BE49-F238E27FC236}">
                <a16:creationId xmlns:a16="http://schemas.microsoft.com/office/drawing/2014/main" xmlns="" id="{A7F525C7-2BB3-7741-BE0A-A91605F6B414}"/>
              </a:ext>
            </a:extLst>
          </p:cNvPr>
          <p:cNvSpPr/>
          <p:nvPr/>
        </p:nvSpPr>
        <p:spPr>
          <a:xfrm>
            <a:off x="1366724" y="1956940"/>
            <a:ext cx="631371" cy="544912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Oval 54">
            <a:extLst>
              <a:ext uri="{FF2B5EF4-FFF2-40B4-BE49-F238E27FC236}">
                <a16:creationId xmlns:a16="http://schemas.microsoft.com/office/drawing/2014/main" xmlns="" id="{A65E12B4-4201-2148-B5CA-CF3C353E009F}"/>
              </a:ext>
            </a:extLst>
          </p:cNvPr>
          <p:cNvSpPr/>
          <p:nvPr/>
        </p:nvSpPr>
        <p:spPr>
          <a:xfrm>
            <a:off x="2150498" y="4127053"/>
            <a:ext cx="402772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Freihand 22">
                <a:extLst>
                  <a:ext uri="{FF2B5EF4-FFF2-40B4-BE49-F238E27FC236}">
                    <a16:creationId xmlns:a16="http://schemas.microsoft.com/office/drawing/2014/main" xmlns="" id="{5B3C06F8-598F-844F-A3A1-C175A796CC1F}"/>
                  </a:ext>
                </a:extLst>
              </p14:cNvPr>
              <p14:cNvContentPartPr/>
              <p14:nvPr/>
            </p14:nvContentPartPr>
            <p14:xfrm>
              <a:off x="992136" y="2507902"/>
              <a:ext cx="1425960" cy="1722600"/>
            </p14:xfrm>
          </p:contentPart>
        </mc:Choice>
        <mc:Fallback xmlns="">
          <p:pic>
            <p:nvPicPr>
              <p:cNvPr id="23" name="Freihand 22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5B3C06F8-598F-844F-A3A1-C175A796CC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9896" y="2495662"/>
                <a:ext cx="1450440" cy="174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Freihand 23">
                <a:extLst>
                  <a:ext uri="{FF2B5EF4-FFF2-40B4-BE49-F238E27FC236}">
                    <a16:creationId xmlns:a16="http://schemas.microsoft.com/office/drawing/2014/main" xmlns="" id="{082C1878-4FC7-A046-A15C-155DA5A4994F}"/>
                  </a:ext>
                </a:extLst>
              </p14:cNvPr>
              <p14:cNvContentPartPr/>
              <p14:nvPr/>
            </p14:nvContentPartPr>
            <p14:xfrm>
              <a:off x="1601103" y="2129936"/>
              <a:ext cx="18360" cy="48600"/>
            </p14:xfrm>
          </p:contentPart>
        </mc:Choice>
        <mc:Fallback xmlns="">
          <p:pic>
            <p:nvPicPr>
              <p:cNvPr id="24" name="Freihand 23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082C1878-4FC7-A046-A15C-155DA5A4994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88863" y="2117696"/>
                <a:ext cx="4284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5" name="Freihand 24">
                <a:extLst>
                  <a:ext uri="{FF2B5EF4-FFF2-40B4-BE49-F238E27FC236}">
                    <a16:creationId xmlns:a16="http://schemas.microsoft.com/office/drawing/2014/main" xmlns="" id="{4493D0F5-C439-AB47-A7AB-C5899EB6F429}"/>
                  </a:ext>
                </a:extLst>
              </p14:cNvPr>
              <p14:cNvContentPartPr/>
              <p14:nvPr/>
            </p14:nvContentPartPr>
            <p14:xfrm>
              <a:off x="1828263" y="2159456"/>
              <a:ext cx="30240" cy="45000"/>
            </p14:xfrm>
          </p:contentPart>
        </mc:Choice>
        <mc:Fallback xmlns="">
          <p:pic>
            <p:nvPicPr>
              <p:cNvPr id="25" name="Freihand 24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4493D0F5-C439-AB47-A7AB-C5899EB6F42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16023" y="2147216"/>
                <a:ext cx="5508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Freihand 25">
                <a:extLst>
                  <a:ext uri="{FF2B5EF4-FFF2-40B4-BE49-F238E27FC236}">
                    <a16:creationId xmlns:a16="http://schemas.microsoft.com/office/drawing/2014/main" xmlns="" id="{748AF862-0F58-C846-9997-89FE1E796ACE}"/>
                  </a:ext>
                </a:extLst>
              </p14:cNvPr>
              <p14:cNvContentPartPr/>
              <p14:nvPr/>
            </p14:nvContentPartPr>
            <p14:xfrm>
              <a:off x="1603623" y="2362496"/>
              <a:ext cx="295920" cy="19080"/>
            </p14:xfrm>
          </p:contentPart>
        </mc:Choice>
        <mc:Fallback xmlns="">
          <p:pic>
            <p:nvPicPr>
              <p:cNvPr id="26" name="Freihand 25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748AF862-0F58-C846-9997-89FE1E796AC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91383" y="2350256"/>
                <a:ext cx="320400" cy="4392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xmlns="" id="{78AA0267-66A5-6246-A3BD-117F333C6256}"/>
              </a:ext>
            </a:extLst>
          </p:cNvPr>
          <p:cNvSpPr txBox="1"/>
          <p:nvPr/>
        </p:nvSpPr>
        <p:spPr>
          <a:xfrm>
            <a:off x="992136" y="1415777"/>
            <a:ext cx="4780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 dirty="0">
                <a:ln w="22225">
                  <a:solidFill>
                    <a:srgbClr val="000000"/>
                  </a:solidFill>
                  <a:prstDash val="solid"/>
                </a:ln>
                <a:noFill/>
              </a:rPr>
              <a:t>?</a:t>
            </a:r>
          </a:p>
        </p:txBody>
      </p:sp>
      <p:sp>
        <p:nvSpPr>
          <p:cNvPr id="28" name="Oval 53">
            <a:extLst>
              <a:ext uri="{FF2B5EF4-FFF2-40B4-BE49-F238E27FC236}">
                <a16:creationId xmlns:a16="http://schemas.microsoft.com/office/drawing/2014/main" xmlns="" id="{7A84F289-E89F-8342-8791-347A0E4F5BF9}"/>
              </a:ext>
            </a:extLst>
          </p:cNvPr>
          <p:cNvSpPr/>
          <p:nvPr/>
        </p:nvSpPr>
        <p:spPr>
          <a:xfrm>
            <a:off x="935135" y="4161959"/>
            <a:ext cx="402771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Pfeil nach rechts 4"/>
          <p:cNvSpPr/>
          <p:nvPr/>
        </p:nvSpPr>
        <p:spPr>
          <a:xfrm>
            <a:off x="2553270" y="2997118"/>
            <a:ext cx="6746956" cy="294017"/>
          </a:xfrm>
          <a:prstGeom prst="rightArrow">
            <a:avLst>
              <a:gd name="adj1" fmla="val 50000"/>
              <a:gd name="adj2" fmla="val 99914"/>
            </a:avLst>
          </a:prstGeom>
          <a:gradFill>
            <a:gsLst>
              <a:gs pos="0">
                <a:schemeClr val="accent6"/>
              </a:gs>
              <a:gs pos="50000">
                <a:schemeClr val="accent5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xmlns="" id="{A77C338F-8650-384E-BB9C-FC6D06C49338}"/>
              </a:ext>
            </a:extLst>
          </p:cNvPr>
          <p:cNvGrpSpPr/>
          <p:nvPr/>
        </p:nvGrpSpPr>
        <p:grpSpPr>
          <a:xfrm>
            <a:off x="10904374" y="2366806"/>
            <a:ext cx="810070" cy="810070"/>
            <a:chOff x="871314" y="3149131"/>
            <a:chExt cx="810070" cy="810070"/>
          </a:xfrm>
        </p:grpSpPr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xmlns="" id="{EEDB8AC1-EF26-5F44-857F-1DB38F280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198650">
              <a:off x="871314" y="3149131"/>
              <a:ext cx="810070" cy="810070"/>
            </a:xfrm>
            <a:prstGeom prst="rect">
              <a:avLst/>
            </a:prstGeom>
          </p:spPr>
        </p:pic>
        <p:pic>
          <p:nvPicPr>
            <p:cNvPr id="31" name="Inhaltsplatzhalter 3">
              <a:extLst>
                <a:ext uri="{FF2B5EF4-FFF2-40B4-BE49-F238E27FC236}">
                  <a16:creationId xmlns:a16="http://schemas.microsoft.com/office/drawing/2014/main" xmlns="" id="{14BB9544-174D-9A43-B0BF-1A3507EFF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73781">
              <a:off x="1005188" y="3309074"/>
              <a:ext cx="589210" cy="48609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2" name="Oval 52">
            <a:extLst>
              <a:ext uri="{FF2B5EF4-FFF2-40B4-BE49-F238E27FC236}">
                <a16:creationId xmlns:a16="http://schemas.microsoft.com/office/drawing/2014/main" xmlns="" id="{ED3A9451-5C13-454B-ACB8-D489D0C7D4AB}"/>
              </a:ext>
            </a:extLst>
          </p:cNvPr>
          <p:cNvSpPr/>
          <p:nvPr/>
        </p:nvSpPr>
        <p:spPr>
          <a:xfrm>
            <a:off x="9875259" y="1956940"/>
            <a:ext cx="631371" cy="544912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Oval 53">
            <a:extLst>
              <a:ext uri="{FF2B5EF4-FFF2-40B4-BE49-F238E27FC236}">
                <a16:creationId xmlns:a16="http://schemas.microsoft.com/office/drawing/2014/main" xmlns="" id="{EDFE795A-2C1F-CD4C-AA8A-86578AF55D7B}"/>
              </a:ext>
            </a:extLst>
          </p:cNvPr>
          <p:cNvSpPr/>
          <p:nvPr/>
        </p:nvSpPr>
        <p:spPr>
          <a:xfrm>
            <a:off x="9439832" y="4174959"/>
            <a:ext cx="402771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Oval 54">
            <a:extLst>
              <a:ext uri="{FF2B5EF4-FFF2-40B4-BE49-F238E27FC236}">
                <a16:creationId xmlns:a16="http://schemas.microsoft.com/office/drawing/2014/main" xmlns="" id="{A555FAF6-FE8E-544C-A0F3-A5D90DFF709F}"/>
              </a:ext>
            </a:extLst>
          </p:cNvPr>
          <p:cNvSpPr/>
          <p:nvPr/>
        </p:nvSpPr>
        <p:spPr>
          <a:xfrm>
            <a:off x="10659033" y="4127053"/>
            <a:ext cx="402772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5" name="Freihand 34">
                <a:extLst>
                  <a:ext uri="{FF2B5EF4-FFF2-40B4-BE49-F238E27FC236}">
                    <a16:creationId xmlns:a16="http://schemas.microsoft.com/office/drawing/2014/main" xmlns="" id="{E8A7C5B7-ECD5-6444-BB47-47F48498A6A9}"/>
                  </a:ext>
                </a:extLst>
              </p14:cNvPr>
              <p14:cNvContentPartPr/>
              <p14:nvPr/>
            </p14:nvContentPartPr>
            <p14:xfrm>
              <a:off x="9500671" y="2507902"/>
              <a:ext cx="1425960" cy="1722600"/>
            </p14:xfrm>
          </p:contentPart>
        </mc:Choice>
        <mc:Fallback xmlns="">
          <p:pic>
            <p:nvPicPr>
              <p:cNvPr id="35" name="Freihand 34">
                <a:extLst>
                  <a:ext uri="{FF2B5EF4-FFF2-40B4-BE49-F238E27FC236}">
                    <a16:creationId xmlns:a16="http://schemas.microsoft.com/office/drawing/2014/main" id="{E8A7C5B7-ECD5-6444-BB47-47F48498A6A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491671" y="2498902"/>
                <a:ext cx="1443600" cy="174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6" name="Freihand 35">
                <a:extLst>
                  <a:ext uri="{FF2B5EF4-FFF2-40B4-BE49-F238E27FC236}">
                    <a16:creationId xmlns:a16="http://schemas.microsoft.com/office/drawing/2014/main" xmlns="" id="{DDBDCF4E-2B8E-4845-A970-DB0F0B101601}"/>
                  </a:ext>
                </a:extLst>
              </p14:cNvPr>
              <p14:cNvContentPartPr/>
              <p14:nvPr/>
            </p14:nvContentPartPr>
            <p14:xfrm>
              <a:off x="10109638" y="2129936"/>
              <a:ext cx="18360" cy="48600"/>
            </p14:xfrm>
          </p:contentPart>
        </mc:Choice>
        <mc:Fallback xmlns="">
          <p:pic>
            <p:nvPicPr>
              <p:cNvPr id="36" name="Freihand 35">
                <a:extLst>
                  <a:ext uri="{FF2B5EF4-FFF2-40B4-BE49-F238E27FC236}">
                    <a16:creationId xmlns:a16="http://schemas.microsoft.com/office/drawing/2014/main" id="{DDBDCF4E-2B8E-4845-A970-DB0F0B10160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100638" y="2120936"/>
                <a:ext cx="3600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7" name="Freihand 36">
                <a:extLst>
                  <a:ext uri="{FF2B5EF4-FFF2-40B4-BE49-F238E27FC236}">
                    <a16:creationId xmlns:a16="http://schemas.microsoft.com/office/drawing/2014/main" xmlns="" id="{FDC75389-863D-B742-ADD7-B935EC321F07}"/>
                  </a:ext>
                </a:extLst>
              </p14:cNvPr>
              <p14:cNvContentPartPr/>
              <p14:nvPr/>
            </p14:nvContentPartPr>
            <p14:xfrm>
              <a:off x="10336798" y="2159456"/>
              <a:ext cx="30240" cy="45000"/>
            </p14:xfrm>
          </p:contentPart>
        </mc:Choice>
        <mc:Fallback xmlns="">
          <p:pic>
            <p:nvPicPr>
              <p:cNvPr id="37" name="Freihand 36">
                <a:extLst>
                  <a:ext uri="{FF2B5EF4-FFF2-40B4-BE49-F238E27FC236}">
                    <a16:creationId xmlns:a16="http://schemas.microsoft.com/office/drawing/2014/main" id="{FDC75389-863D-B742-ADD7-B935EC321F0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327798" y="2150456"/>
                <a:ext cx="4788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8" name="Freihand 37">
                <a:extLst>
                  <a:ext uri="{FF2B5EF4-FFF2-40B4-BE49-F238E27FC236}">
                    <a16:creationId xmlns:a16="http://schemas.microsoft.com/office/drawing/2014/main" xmlns="" id="{745650F8-7DA7-1240-9238-964CFE8A524F}"/>
                  </a:ext>
                </a:extLst>
              </p14:cNvPr>
              <p14:cNvContentPartPr/>
              <p14:nvPr/>
            </p14:nvContentPartPr>
            <p14:xfrm>
              <a:off x="10075825" y="2321444"/>
              <a:ext cx="248400" cy="78120"/>
            </p14:xfrm>
          </p:contentPart>
        </mc:Choice>
        <mc:Fallback xmlns="">
          <p:pic>
            <p:nvPicPr>
              <p:cNvPr id="38" name="Freihand 37">
                <a:extLst>
                  <a:ext uri="{FF2B5EF4-FFF2-40B4-BE49-F238E27FC236}">
                    <a16:creationId xmlns:a16="http://schemas.microsoft.com/office/drawing/2014/main" id="{745650F8-7DA7-1240-9238-964CFE8A524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067185" y="2312444"/>
                <a:ext cx="266040" cy="95760"/>
              </a:xfrm>
              <a:prstGeom prst="rect">
                <a:avLst/>
              </a:prstGeom>
            </p:spPr>
          </p:pic>
        </mc:Fallback>
      </mc:AlternateContent>
      <p:pic>
        <p:nvPicPr>
          <p:cNvPr id="39" name="Grafik 38">
            <a:extLst>
              <a:ext uri="{FF2B5EF4-FFF2-40B4-BE49-F238E27FC236}">
                <a16:creationId xmlns:a16="http://schemas.microsoft.com/office/drawing/2014/main" xmlns="" id="{146231C7-ACB6-1141-A8C0-780B2A8504F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31483" y="1401063"/>
            <a:ext cx="728873" cy="72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195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Problemlöseprozess besteht aus fünf Phasen, die ein Assistenz-system mit verschiedenen Funktionen unterstützen kann</a:t>
            </a:r>
          </a:p>
        </p:txBody>
      </p:sp>
      <p:grpSp>
        <p:nvGrpSpPr>
          <p:cNvPr id="43" name="Gruppieren 42"/>
          <p:cNvGrpSpPr/>
          <p:nvPr/>
        </p:nvGrpSpPr>
        <p:grpSpPr>
          <a:xfrm>
            <a:off x="874712" y="1544727"/>
            <a:ext cx="3240088" cy="1107422"/>
            <a:chOff x="874712" y="1487510"/>
            <a:chExt cx="3240088" cy="1107422"/>
          </a:xfrm>
        </p:grpSpPr>
        <p:sp>
          <p:nvSpPr>
            <p:cNvPr id="45" name="Ellipse 44"/>
            <p:cNvSpPr/>
            <p:nvPr/>
          </p:nvSpPr>
          <p:spPr>
            <a:xfrm>
              <a:off x="874712" y="1487510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234712" y="1844425"/>
              <a:ext cx="2880088" cy="7505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r>
                <a:rPr lang="de-DE" dirty="0">
                  <a:solidFill>
                    <a:schemeClr val="tx1"/>
                  </a:solidFill>
                </a:rPr>
                <a:t>Mit </a:t>
              </a:r>
              <a:r>
                <a:rPr lang="de-DE" b="1" dirty="0">
                  <a:solidFill>
                    <a:schemeClr val="accent4"/>
                  </a:solidFill>
                </a:rPr>
                <a:t>Signalen</a:t>
              </a:r>
              <a:r>
                <a:rPr lang="de-DE" dirty="0">
                  <a:solidFill>
                    <a:schemeClr val="accent3"/>
                  </a:solidFill>
                </a:rPr>
                <a:t> </a:t>
              </a:r>
              <a:r>
                <a:rPr lang="de-DE" dirty="0">
                  <a:solidFill>
                    <a:schemeClr val="tx1"/>
                  </a:solidFill>
                </a:rPr>
                <a:t>auf Probleme aufmerksam machen</a:t>
              </a:r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234712" y="1487510"/>
              <a:ext cx="2560076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Problemidentifikation</a:t>
              </a:r>
            </a:p>
          </p:txBody>
        </p:sp>
      </p:grpSp>
      <p:grpSp>
        <p:nvGrpSpPr>
          <p:cNvPr id="48" name="Gruppieren 47"/>
          <p:cNvGrpSpPr/>
          <p:nvPr/>
        </p:nvGrpSpPr>
        <p:grpSpPr>
          <a:xfrm>
            <a:off x="5525925" y="1533554"/>
            <a:ext cx="3614161" cy="1260812"/>
            <a:chOff x="879195" y="2768809"/>
            <a:chExt cx="3614161" cy="1260812"/>
          </a:xfrm>
        </p:grpSpPr>
        <p:sp>
          <p:nvSpPr>
            <p:cNvPr id="49" name="Ellipse 48"/>
            <p:cNvSpPr/>
            <p:nvPr/>
          </p:nvSpPr>
          <p:spPr>
            <a:xfrm>
              <a:off x="879195" y="2773411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239195" y="3133410"/>
              <a:ext cx="3254161" cy="8962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r>
                <a:rPr lang="de-DE" dirty="0">
                  <a:solidFill>
                    <a:schemeClr val="tx1"/>
                  </a:solidFill>
                </a:rPr>
                <a:t>Bei Identifikation der Rand-bedingungen </a:t>
              </a:r>
              <a:r>
                <a:rPr lang="de-DE" b="1" dirty="0">
                  <a:solidFill>
                    <a:schemeClr val="accent4"/>
                  </a:solidFill>
                </a:rPr>
                <a:t>Orientierung</a:t>
              </a:r>
              <a:r>
                <a:rPr lang="de-DE" dirty="0">
                  <a:solidFill>
                    <a:schemeClr val="accent3"/>
                  </a:solidFill>
                </a:rPr>
                <a:t> </a:t>
              </a:r>
              <a:r>
                <a:rPr lang="de-DE" dirty="0">
                  <a:solidFill>
                    <a:schemeClr val="tx1"/>
                  </a:solidFill>
                </a:rPr>
                <a:t>bieten</a:t>
              </a:r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239195" y="2768809"/>
              <a:ext cx="3061881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Ziel- und Situationsanalyse</a:t>
              </a:r>
            </a:p>
          </p:txBody>
        </p:sp>
      </p:grpSp>
      <p:grpSp>
        <p:nvGrpSpPr>
          <p:cNvPr id="52" name="Gruppieren 51"/>
          <p:cNvGrpSpPr/>
          <p:nvPr/>
        </p:nvGrpSpPr>
        <p:grpSpPr>
          <a:xfrm>
            <a:off x="7926056" y="3608999"/>
            <a:ext cx="3421881" cy="1062604"/>
            <a:chOff x="874712" y="4256433"/>
            <a:chExt cx="3379788" cy="1062604"/>
          </a:xfrm>
        </p:grpSpPr>
        <p:sp>
          <p:nvSpPr>
            <p:cNvPr id="53" name="Ellipse 52"/>
            <p:cNvSpPr/>
            <p:nvPr/>
          </p:nvSpPr>
          <p:spPr>
            <a:xfrm>
              <a:off x="874712" y="4256433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234712" y="4616433"/>
              <a:ext cx="3019788" cy="7026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r>
                <a:rPr lang="de-DE" dirty="0">
                  <a:solidFill>
                    <a:schemeClr val="tx1"/>
                  </a:solidFill>
                </a:rPr>
                <a:t>Durch </a:t>
              </a:r>
              <a:r>
                <a:rPr lang="de-DE" b="1" dirty="0">
                  <a:solidFill>
                    <a:schemeClr val="accent4"/>
                  </a:solidFill>
                </a:rPr>
                <a:t>Filtern</a:t>
              </a:r>
              <a:r>
                <a:rPr lang="de-DE" dirty="0">
                  <a:solidFill>
                    <a:schemeClr val="accent3"/>
                  </a:solidFill>
                </a:rPr>
                <a:t> </a:t>
              </a:r>
              <a:r>
                <a:rPr lang="de-DE" dirty="0">
                  <a:solidFill>
                    <a:schemeClr val="tx1"/>
                  </a:solidFill>
                </a:rPr>
                <a:t>von Lösungen die Entscheidung erleichtern</a:t>
              </a: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234711" y="4256433"/>
              <a:ext cx="3019788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Planerstellung</a:t>
              </a:r>
            </a:p>
          </p:txBody>
        </p:sp>
      </p:grpSp>
      <p:grpSp>
        <p:nvGrpSpPr>
          <p:cNvPr id="58" name="Gruppieren 57"/>
          <p:cNvGrpSpPr/>
          <p:nvPr/>
        </p:nvGrpSpPr>
        <p:grpSpPr>
          <a:xfrm>
            <a:off x="4588034" y="5022905"/>
            <a:ext cx="3421881" cy="1062604"/>
            <a:chOff x="874712" y="4256433"/>
            <a:chExt cx="3379788" cy="1062604"/>
          </a:xfrm>
        </p:grpSpPr>
        <p:sp>
          <p:nvSpPr>
            <p:cNvPr id="59" name="Ellipse 58"/>
            <p:cNvSpPr/>
            <p:nvPr/>
          </p:nvSpPr>
          <p:spPr>
            <a:xfrm>
              <a:off x="874712" y="4256433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234712" y="4616433"/>
              <a:ext cx="3019788" cy="7026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234712" y="4256433"/>
              <a:ext cx="1877582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Planausführung</a:t>
              </a:r>
            </a:p>
          </p:txBody>
        </p:sp>
      </p:grpSp>
      <p:grpSp>
        <p:nvGrpSpPr>
          <p:cNvPr id="62" name="Gruppieren 61"/>
          <p:cNvGrpSpPr/>
          <p:nvPr/>
        </p:nvGrpSpPr>
        <p:grpSpPr>
          <a:xfrm>
            <a:off x="871429" y="3608999"/>
            <a:ext cx="3421881" cy="1062604"/>
            <a:chOff x="874712" y="4256433"/>
            <a:chExt cx="3379788" cy="1062604"/>
          </a:xfrm>
        </p:grpSpPr>
        <p:sp>
          <p:nvSpPr>
            <p:cNvPr id="64" name="Ellipse 63"/>
            <p:cNvSpPr/>
            <p:nvPr/>
          </p:nvSpPr>
          <p:spPr>
            <a:xfrm>
              <a:off x="874712" y="4256433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234712" y="4616433"/>
              <a:ext cx="3019788" cy="7026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234712" y="4256433"/>
              <a:ext cx="2245472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Ergebnisbewertung</a:t>
              </a:r>
            </a:p>
          </p:txBody>
        </p:sp>
      </p:grpSp>
      <p:cxnSp>
        <p:nvCxnSpPr>
          <p:cNvPr id="32" name="Gerade Verbindung mit Pfeil 31"/>
          <p:cNvCxnSpPr>
            <a:stCxn id="47" idx="3"/>
            <a:endCxn id="49" idx="2"/>
          </p:cNvCxnSpPr>
          <p:nvPr/>
        </p:nvCxnSpPr>
        <p:spPr>
          <a:xfrm flipV="1">
            <a:off x="3794788" y="1718156"/>
            <a:ext cx="1731137" cy="6571"/>
          </a:xfrm>
          <a:prstGeom prst="straightConnector1">
            <a:avLst/>
          </a:prstGeom>
          <a:ln>
            <a:solidFill>
              <a:schemeClr val="accent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winkelte Verbindung 55"/>
          <p:cNvCxnSpPr>
            <a:stCxn id="51" idx="3"/>
            <a:endCxn id="55" idx="0"/>
          </p:cNvCxnSpPr>
          <p:nvPr/>
        </p:nvCxnSpPr>
        <p:spPr>
          <a:xfrm>
            <a:off x="8947806" y="1713554"/>
            <a:ext cx="871432" cy="1895445"/>
          </a:xfrm>
          <a:prstGeom prst="bentConnector2">
            <a:avLst/>
          </a:prstGeom>
          <a:ln>
            <a:solidFill>
              <a:schemeClr val="accent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winkelte Verbindung 66"/>
          <p:cNvCxnSpPr>
            <a:cxnSpLocks/>
            <a:stCxn id="54" idx="2"/>
            <a:endCxn id="61" idx="3"/>
          </p:cNvCxnSpPr>
          <p:nvPr/>
        </p:nvCxnSpPr>
        <p:spPr>
          <a:xfrm rot="5400000">
            <a:off x="8070711" y="3454377"/>
            <a:ext cx="531302" cy="2965755"/>
          </a:xfrm>
          <a:prstGeom prst="bentConnector2">
            <a:avLst/>
          </a:prstGeom>
          <a:ln>
            <a:solidFill>
              <a:schemeClr val="accent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winkelte Verbindung 70"/>
          <p:cNvCxnSpPr>
            <a:stCxn id="61" idx="0"/>
            <a:endCxn id="53" idx="2"/>
          </p:cNvCxnSpPr>
          <p:nvPr/>
        </p:nvCxnSpPr>
        <p:spPr>
          <a:xfrm rot="5400000" flipH="1" flipV="1">
            <a:off x="6297575" y="3394425"/>
            <a:ext cx="1233906" cy="2023055"/>
          </a:xfrm>
          <a:prstGeom prst="bentConnector2">
            <a:avLst/>
          </a:prstGeom>
          <a:ln>
            <a:solidFill>
              <a:schemeClr val="accent6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winkelte Verbindung 72"/>
          <p:cNvCxnSpPr>
            <a:stCxn id="59" idx="2"/>
            <a:endCxn id="64" idx="4"/>
          </p:cNvCxnSpPr>
          <p:nvPr/>
        </p:nvCxnSpPr>
        <p:spPr>
          <a:xfrm rot="10800000">
            <a:off x="1053672" y="3968999"/>
            <a:ext cx="3534363" cy="1233906"/>
          </a:xfrm>
          <a:prstGeom prst="bentConnector2">
            <a:avLst/>
          </a:prstGeom>
          <a:ln>
            <a:solidFill>
              <a:schemeClr val="accent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winkelte Verbindung 77"/>
          <p:cNvCxnSpPr>
            <a:stCxn id="64" idx="0"/>
            <a:endCxn id="49" idx="4"/>
          </p:cNvCxnSpPr>
          <p:nvPr/>
        </p:nvCxnSpPr>
        <p:spPr>
          <a:xfrm rot="5400000" flipH="1" flipV="1">
            <a:off x="2524377" y="427451"/>
            <a:ext cx="1710843" cy="4652254"/>
          </a:xfrm>
          <a:prstGeom prst="bentConnector3">
            <a:avLst>
              <a:gd name="adj1" fmla="val 39930"/>
            </a:avLst>
          </a:prstGeom>
          <a:ln>
            <a:solidFill>
              <a:schemeClr val="accent6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xmlns="" id="{14401BF3-0978-A24C-90D1-C0F0B6CDD29B}"/>
              </a:ext>
            </a:extLst>
          </p:cNvPr>
          <p:cNvSpPr/>
          <p:nvPr/>
        </p:nvSpPr>
        <p:spPr>
          <a:xfrm>
            <a:off x="5749470" y="3429000"/>
            <a:ext cx="1742176" cy="351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lnSpc>
                <a:spcPct val="150000"/>
              </a:lnSpc>
            </a:pPr>
            <a:r>
              <a:rPr lang="de-DE" sz="1400" dirty="0">
                <a:solidFill>
                  <a:schemeClr val="tx1"/>
                </a:solidFill>
              </a:rPr>
              <a:t>Störung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xmlns="" id="{30798B25-C642-4F4D-AEB3-16AA8CABC34A}"/>
              </a:ext>
            </a:extLst>
          </p:cNvPr>
          <p:cNvSpPr txBox="1"/>
          <p:nvPr/>
        </p:nvSpPr>
        <p:spPr>
          <a:xfrm>
            <a:off x="9140086" y="5777732"/>
            <a:ext cx="2965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Quellen: [BPF11], [Wan05]</a:t>
            </a:r>
          </a:p>
        </p:txBody>
      </p:sp>
    </p:spTree>
    <p:extLst>
      <p:ext uri="{BB962C8B-B14F-4D97-AF65-F5344CB8AC3E}">
        <p14:creationId xmlns:p14="http://schemas.microsoft.com/office/powerpoint/2010/main" val="138072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Assistenzsystem kann sich durch Individualisierung an verschiedene Probleme anpassen</a:t>
            </a:r>
          </a:p>
        </p:txBody>
      </p:sp>
    </p:spTree>
    <p:extLst>
      <p:ext uri="{BB962C8B-B14F-4D97-AF65-F5344CB8AC3E}">
        <p14:creationId xmlns:p14="http://schemas.microsoft.com/office/powerpoint/2010/main" val="1594901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Assistenzsystem kann sich durch Individualisierung an verschiedene Probleme anpassen</a:t>
            </a: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xmlns="" id="{353E65C9-4C1B-A941-B347-862D550AC736}"/>
              </a:ext>
            </a:extLst>
          </p:cNvPr>
          <p:cNvGrpSpPr/>
          <p:nvPr/>
        </p:nvGrpSpPr>
        <p:grpSpPr>
          <a:xfrm>
            <a:off x="874712" y="1144857"/>
            <a:ext cx="3392488" cy="2308035"/>
            <a:chOff x="1780032" y="1330903"/>
            <a:chExt cx="3392488" cy="2308035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xmlns="" id="{C4735290-36B8-914D-BD97-BDC1E060140D}"/>
                </a:ext>
              </a:extLst>
            </p:cNvPr>
            <p:cNvSpPr/>
            <p:nvPr/>
          </p:nvSpPr>
          <p:spPr>
            <a:xfrm>
              <a:off x="1780032" y="1499918"/>
              <a:ext cx="3392488" cy="2139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Klarheit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Zeitskala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Zeitdruck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Geforderte kognitive Aktivität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Bereich</a:t>
              </a: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xmlns="" id="{762EDBA6-C90A-734D-A15D-35DE7B52B9C1}"/>
                </a:ext>
              </a:extLst>
            </p:cNvPr>
            <p:cNvSpPr/>
            <p:nvPr/>
          </p:nvSpPr>
          <p:spPr>
            <a:xfrm>
              <a:off x="1977041" y="1330903"/>
              <a:ext cx="2713013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Probleme unterscheiden</a:t>
              </a: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xmlns="" id="{67AE4C04-4B63-0C4D-A4AB-8D70981D8F9B}"/>
              </a:ext>
            </a:extLst>
          </p:cNvPr>
          <p:cNvGrpSpPr/>
          <p:nvPr/>
        </p:nvGrpSpPr>
        <p:grpSpPr>
          <a:xfrm>
            <a:off x="874712" y="3621907"/>
            <a:ext cx="4242844" cy="2308035"/>
            <a:chOff x="1780031" y="1330903"/>
            <a:chExt cx="4242844" cy="2308035"/>
          </a:xfrm>
        </p:grpSpPr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xmlns="" id="{C3452B84-0482-E046-9F9D-2A56BED7622A}"/>
                </a:ext>
              </a:extLst>
            </p:cNvPr>
            <p:cNvSpPr/>
            <p:nvPr/>
          </p:nvSpPr>
          <p:spPr>
            <a:xfrm>
              <a:off x="1780031" y="1499918"/>
              <a:ext cx="4242844" cy="2139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Komplexität der Problemsituation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 err="1">
                  <a:solidFill>
                    <a:schemeClr val="tx1"/>
                  </a:solidFill>
                </a:rPr>
                <a:t>Vernetztheit</a:t>
              </a:r>
              <a:r>
                <a:rPr lang="de-DE" dirty="0">
                  <a:solidFill>
                    <a:schemeClr val="tx1"/>
                  </a:solidFill>
                </a:rPr>
                <a:t> der beteiligten Variablen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Dynamik der Problemsituation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Intransparenz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Projektile</a:t>
              </a:r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xmlns="" id="{94CDDA17-63AB-744D-85B4-C2B78B0AC108}"/>
                </a:ext>
              </a:extLst>
            </p:cNvPr>
            <p:cNvSpPr/>
            <p:nvPr/>
          </p:nvSpPr>
          <p:spPr>
            <a:xfrm>
              <a:off x="1977040" y="1330903"/>
              <a:ext cx="2230281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Komplexe Probleme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xmlns="" id="{9D30C9A4-AF8A-5648-B1C0-9B8553C02DBD}"/>
              </a:ext>
            </a:extLst>
          </p:cNvPr>
          <p:cNvGrpSpPr/>
          <p:nvPr/>
        </p:nvGrpSpPr>
        <p:grpSpPr>
          <a:xfrm>
            <a:off x="5301751" y="1370990"/>
            <a:ext cx="6153647" cy="1920736"/>
            <a:chOff x="1780031" y="1330903"/>
            <a:chExt cx="6153647" cy="1920736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xmlns="" id="{B6F5C4E1-B2FA-3B4A-9D93-D7B886C053AC}"/>
                </a:ext>
              </a:extLst>
            </p:cNvPr>
            <p:cNvSpPr/>
            <p:nvPr/>
          </p:nvSpPr>
          <p:spPr>
            <a:xfrm>
              <a:off x="1780031" y="1499918"/>
              <a:ext cx="6153647" cy="17517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Variation der Benutzermerkmale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Unterschiedlichen Bedürfnissen und Zielen der Nutzer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Schwankung der Aufgabenmerkmale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Nutzung eines Systems auf verschiedenen Geräten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Veränderung der Umgebung</a:t>
              </a:r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xmlns="" id="{97A9D858-CA9E-C14D-940C-DF1FD16EA68C}"/>
                </a:ext>
              </a:extLst>
            </p:cNvPr>
            <p:cNvSpPr/>
            <p:nvPr/>
          </p:nvSpPr>
          <p:spPr>
            <a:xfrm>
              <a:off x="1977040" y="1330903"/>
              <a:ext cx="241654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Individualisierung bei</a:t>
              </a: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xmlns="" id="{EC55E5A0-9B96-6145-B629-A6CD48CC9EB1}"/>
              </a:ext>
            </a:extLst>
          </p:cNvPr>
          <p:cNvGrpSpPr/>
          <p:nvPr/>
        </p:nvGrpSpPr>
        <p:grpSpPr>
          <a:xfrm>
            <a:off x="5301751" y="3477833"/>
            <a:ext cx="6153646" cy="2269824"/>
            <a:chOff x="1780032" y="1330903"/>
            <a:chExt cx="6153646" cy="2269824"/>
          </a:xfrm>
        </p:grpSpPr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xmlns="" id="{F1466BA2-50EF-B241-97CC-31A61D561563}"/>
                </a:ext>
              </a:extLst>
            </p:cNvPr>
            <p:cNvSpPr/>
            <p:nvPr/>
          </p:nvSpPr>
          <p:spPr>
            <a:xfrm>
              <a:off x="1780032" y="1499918"/>
              <a:ext cx="6153646" cy="21008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Aufgabenstruktur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Arbeitsabläufe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Arbeitsobjekte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Interaktionsformen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Informationskodierung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Eigenschaften der Ein- und Ausgabegeräte</a:t>
              </a:r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xmlns="" id="{6F4A3A76-6DDF-2044-B215-13C9EBBD45B3}"/>
                </a:ext>
              </a:extLst>
            </p:cNvPr>
            <p:cNvSpPr/>
            <p:nvPr/>
          </p:nvSpPr>
          <p:spPr>
            <a:xfrm>
              <a:off x="1977040" y="1330903"/>
              <a:ext cx="3108222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Veränderliche Eigenschaften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7900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Assistenzsystem muss den Menschen, das Problem und die Ziele eines Unternehmens berücksichtigen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xmlns="" id="{783A73D2-C025-644E-A194-3438D291D352}"/>
              </a:ext>
            </a:extLst>
          </p:cNvPr>
          <p:cNvGrpSpPr/>
          <p:nvPr/>
        </p:nvGrpSpPr>
        <p:grpSpPr>
          <a:xfrm>
            <a:off x="874712" y="1719663"/>
            <a:ext cx="3169469" cy="3418674"/>
            <a:chOff x="1780032" y="1330903"/>
            <a:chExt cx="3169469" cy="3418674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780032" y="1499918"/>
              <a:ext cx="3169469" cy="324965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Assistance Dilemma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Hat individuelles Wissen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Assistenz kann Lernprozess fördern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Mittleres Level an Automatisierung []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Generierung vieler Varianten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xmlns="" id="{B2717A64-B61E-B44C-B23D-CB509FB519CA}"/>
                </a:ext>
              </a:extLst>
            </p:cNvPr>
            <p:cNvSpPr/>
            <p:nvPr/>
          </p:nvSpPr>
          <p:spPr>
            <a:xfrm>
              <a:off x="1977041" y="1330903"/>
              <a:ext cx="1426153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Der Mensch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xmlns="" id="{783A73D2-C025-644E-A194-3438D291D352}"/>
              </a:ext>
            </a:extLst>
          </p:cNvPr>
          <p:cNvGrpSpPr/>
          <p:nvPr/>
        </p:nvGrpSpPr>
        <p:grpSpPr>
          <a:xfrm>
            <a:off x="8285315" y="1717127"/>
            <a:ext cx="3168000" cy="3421210"/>
            <a:chOff x="1780033" y="1330903"/>
            <a:chExt cx="3168000" cy="342121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780033" y="1499918"/>
              <a:ext cx="3168000" cy="3252195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Verfolgt Ziele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z. B. Produktivität und Effektivität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Einflussfaktoren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xmlns="" id="{B2717A64-B61E-B44C-B23D-CB509FB519CA}"/>
                </a:ext>
              </a:extLst>
            </p:cNvPr>
            <p:cNvSpPr/>
            <p:nvPr/>
          </p:nvSpPr>
          <p:spPr>
            <a:xfrm>
              <a:off x="1977042" y="1330903"/>
              <a:ext cx="207966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Das Unternehmen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xmlns="" id="{783A73D2-C025-644E-A194-3438D291D352}"/>
              </a:ext>
            </a:extLst>
          </p:cNvPr>
          <p:cNvGrpSpPr/>
          <p:nvPr/>
        </p:nvGrpSpPr>
        <p:grpSpPr>
          <a:xfrm>
            <a:off x="4581056" y="1717127"/>
            <a:ext cx="3168000" cy="3421210"/>
            <a:chOff x="1780033" y="1330903"/>
            <a:chExt cx="3149330" cy="3421210"/>
          </a:xfrm>
        </p:grpSpPr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780033" y="1499918"/>
              <a:ext cx="3149330" cy="3252195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den Zeitdruck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Wenig Zeit – hohe Automatisierung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Viel Zeit – wenig Automatisierung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die Komplexität des Problems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den Bereich</a:t>
              </a: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xmlns="" id="{B2717A64-B61E-B44C-B23D-CB509FB519CA}"/>
                </a:ext>
              </a:extLst>
            </p:cNvPr>
            <p:cNvSpPr/>
            <p:nvPr/>
          </p:nvSpPr>
          <p:spPr>
            <a:xfrm>
              <a:off x="1977041" y="1330903"/>
              <a:ext cx="1552986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Das Problem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5853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für Informationen stellt die modulare Anlage und die PFE zur Verfügung?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xmlns="" id="{783A73D2-C025-644E-A194-3438D291D352}"/>
              </a:ext>
            </a:extLst>
          </p:cNvPr>
          <p:cNvGrpSpPr/>
          <p:nvPr/>
        </p:nvGrpSpPr>
        <p:grpSpPr>
          <a:xfrm>
            <a:off x="874712" y="1484313"/>
            <a:ext cx="3790652" cy="3877909"/>
            <a:chOff x="1780032" y="1330903"/>
            <a:chExt cx="3790652" cy="3877909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780032" y="1499918"/>
              <a:ext cx="3790652" cy="3708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Sollwertgrenzen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Rückmeldung bei Fehlfunktion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Toleranz-, Warnungs- und Alarmgrenzen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Parameter von Diensten</a:t>
              </a: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 err="1">
                  <a:solidFill>
                    <a:schemeClr val="tx1"/>
                  </a:solidFill>
                </a:rPr>
                <a:t>Konfig</a:t>
              </a:r>
              <a:endParaRPr lang="de-DE" dirty="0">
                <a:solidFill>
                  <a:schemeClr val="tx1"/>
                </a:solidFill>
              </a:endParaRP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Fahrweise</a:t>
              </a: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Prozess</a:t>
              </a: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Report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xmlns="" id="{B2717A64-B61E-B44C-B23D-CB509FB519CA}"/>
                </a:ext>
              </a:extLst>
            </p:cNvPr>
            <p:cNvSpPr/>
            <p:nvPr/>
          </p:nvSpPr>
          <p:spPr>
            <a:xfrm>
              <a:off x="1977040" y="1330903"/>
              <a:ext cx="1964991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Modulare Anlage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xmlns="" id="{783A73D2-C025-644E-A194-3438D291D352}"/>
              </a:ext>
            </a:extLst>
          </p:cNvPr>
          <p:cNvGrpSpPr/>
          <p:nvPr/>
        </p:nvGrpSpPr>
        <p:grpSpPr>
          <a:xfrm>
            <a:off x="7664747" y="1484313"/>
            <a:ext cx="3790652" cy="2997376"/>
            <a:chOff x="1780032" y="1330903"/>
            <a:chExt cx="3790652" cy="2997376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780032" y="1499918"/>
              <a:ext cx="3790652" cy="2828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KPIs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Navigation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Rezept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Services</a:t>
              </a: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Parameter</a:t>
              </a: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Fahrweise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HMI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xmlns="" id="{B2717A64-B61E-B44C-B23D-CB509FB519CA}"/>
                </a:ext>
              </a:extLst>
            </p:cNvPr>
            <p:cNvSpPr/>
            <p:nvPr/>
          </p:nvSpPr>
          <p:spPr>
            <a:xfrm>
              <a:off x="1977041" y="1330903"/>
              <a:ext cx="55909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PFE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7884873"/>
      </p:ext>
    </p:extLst>
  </p:cSld>
  <p:clrMapOvr>
    <a:masterClrMapping/>
  </p:clrMapOvr>
</p:sld>
</file>

<file path=ppt/theme/theme1.xml><?xml version="1.0" encoding="utf-8"?>
<a:theme xmlns:a="http://schemas.openxmlformats.org/drawingml/2006/main" name="PCSPSE_2018_16zu9">
  <a:themeElements>
    <a:clrScheme name="PCS&amp;PSE">
      <a:dk1>
        <a:srgbClr val="00305E"/>
      </a:dk1>
      <a:lt1>
        <a:srgbClr val="FFFFFF"/>
      </a:lt1>
      <a:dk2>
        <a:srgbClr val="0069B3"/>
      </a:dk2>
      <a:lt2>
        <a:srgbClr val="727879"/>
      </a:lt2>
      <a:accent1>
        <a:srgbClr val="82CBF2"/>
      </a:accent1>
      <a:accent2>
        <a:srgbClr val="307CC0"/>
      </a:accent2>
      <a:accent3>
        <a:srgbClr val="98BF33"/>
      </a:accent3>
      <a:accent4>
        <a:srgbClr val="379545"/>
      </a:accent4>
      <a:accent5>
        <a:srgbClr val="F1DE1E"/>
      </a:accent5>
      <a:accent6>
        <a:srgbClr val="E89124"/>
      </a:accent6>
      <a:hlink>
        <a:srgbClr val="82CBF2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CS&amp;PSE_2018(1)" id="{0753DA83-48FD-4BFC-9E47-D5555841DAC7}" vid="{19CBFEF6-E2B1-418C-B812-8B00D31E4775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PCSPSE_2018_16zu9</Template>
  <TotalTime>0</TotalTime>
  <Words>1322</Words>
  <Application>Microsoft Office PowerPoint</Application>
  <PresentationFormat>Breitbild</PresentationFormat>
  <Paragraphs>353</Paragraphs>
  <Slides>36</Slides>
  <Notes>15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1" baseType="lpstr">
      <vt:lpstr>Calibri</vt:lpstr>
      <vt:lpstr>Wingdings</vt:lpstr>
      <vt:lpstr>Open Sans</vt:lpstr>
      <vt:lpstr>Arial</vt:lpstr>
      <vt:lpstr>PCSPSE_2018_16zu9</vt:lpstr>
      <vt:lpstr>Kollaborative Problemlösung in modularen Anlagen mittels persönlicher digitaler Assistenz</vt:lpstr>
      <vt:lpstr>Use Case</vt:lpstr>
      <vt:lpstr>Die modulare Anlage bietet dem Anlagenbediener mehr Flexibilität, stellt ihn aber auch vor neue Herausforderungen</vt:lpstr>
      <vt:lpstr>Agenda: Was ist zu tun, um den Nutzer sinnvoll bei der Lösung des Problems zu helfen?</vt:lpstr>
      <vt:lpstr>Ein Problemlöseprozess besteht aus fünf Phasen, die ein Assistenz-system mit verschiedenen Funktionen unterstützen kann</vt:lpstr>
      <vt:lpstr>Das Assistenzsystem kann sich durch Individualisierung an verschiedene Probleme anpassen</vt:lpstr>
      <vt:lpstr>Das Assistenzsystem kann sich durch Individualisierung an verschiedene Probleme anpassen</vt:lpstr>
      <vt:lpstr>Das Assistenzsystem muss den Menschen, das Problem und die Ziele eines Unternehmens berücksichtigen</vt:lpstr>
      <vt:lpstr>Was für Informationen stellt die modulare Anlage und die PFE zur Verfügung?</vt:lpstr>
      <vt:lpstr>Was für Informationen stellt die modulare Anlage und die PFE zur Verfügung?</vt:lpstr>
      <vt:lpstr>Anforderungen</vt:lpstr>
      <vt:lpstr>Durch eine Interaktionsplattform können Nutzer und Assistenz miteinander kollaborieren</vt:lpstr>
      <vt:lpstr>Der Nutzer wird durch Hervorheben der relevanten Bereiche und die definierten Ziele bei der Problembeschreibung unterstützt</vt:lpstr>
      <vt:lpstr>Die verschiedenen Lösungen können in der Tabelle zahlenmäßig verglichen werden und sind optisch hervorgehoben</vt:lpstr>
      <vt:lpstr>Anpassung an Problembereich</vt:lpstr>
      <vt:lpstr>Die definierten Anforderungen wurden überwiegend erfüllt</vt:lpstr>
      <vt:lpstr>Die Auswertung des SUS Fragebogens erzielt, auf einer Skala von 0 bis 100, den Wert 75,8 – ist also überwiegend positiv</vt:lpstr>
      <vt:lpstr>Meinungen der Experten</vt:lpstr>
      <vt:lpstr>Ausblick</vt:lpstr>
      <vt:lpstr>Zeitplan</vt:lpstr>
      <vt:lpstr>Quellen</vt:lpstr>
      <vt:lpstr>Vielen Dank für Ihre Aufmerksamkeit!</vt:lpstr>
      <vt:lpstr>Handlungsziele aufzugeben ist die einfachste Methode ein Problem loszuwerden</vt:lpstr>
      <vt:lpstr>PowerPoint-Präsentation</vt:lpstr>
      <vt:lpstr>PowerPoint-Präsentation</vt:lpstr>
      <vt:lpstr>PowerPoint-Präsentation</vt:lpstr>
      <vt:lpstr>Zustandsdiagramm Prototyp</vt:lpstr>
      <vt:lpstr>Aktivitätsdiagramm Prototyp – Zustand Problem</vt:lpstr>
      <vt:lpstr>Aktivitätsdiagramm Prototyp - Zustand Lösungen</vt:lpstr>
      <vt:lpstr>Zustandsdiagramm Navigation</vt:lpstr>
      <vt:lpstr>Zustandsdiagramm Rezept</vt:lpstr>
      <vt:lpstr>Aktivitätsdiagramm Rezept – Zustand Procedures</vt:lpstr>
      <vt:lpstr>Aktivitätsdiagramm Rezept – Zustand Steps</vt:lpstr>
      <vt:lpstr>Informationen können dem Nutzer durch unterschiedliche Geräte zur Verfügung gestellt werden</vt:lpstr>
      <vt:lpstr>Kommunikation zwischen Mensch und Maschine kann vielfältig erfolgen</vt:lpstr>
      <vt:lpstr>Die Funktionen, die Assistenz übernehmen kann, unterscheiden sich anhand der Ebenen in einem Unternehmen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Regelbasierte Erweiterung der Anlagenstruktur zur Suche Virtuell Funktionaler Module</dc:title>
  <dc:creator>ms608914</dc:creator>
  <cp:lastModifiedBy>Meret Feldkemper</cp:lastModifiedBy>
  <cp:revision>489</cp:revision>
  <cp:lastPrinted>2018-09-13T17:09:39Z</cp:lastPrinted>
  <dcterms:created xsi:type="dcterms:W3CDTF">2018-09-15T05:40:42Z</dcterms:created>
  <dcterms:modified xsi:type="dcterms:W3CDTF">2019-04-26T15:03:09Z</dcterms:modified>
</cp:coreProperties>
</file>